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1" r:id="rId8"/>
    <p:sldId id="322" r:id="rId9"/>
    <p:sldId id="327" r:id="rId10"/>
    <p:sldId id="331" r:id="rId11"/>
    <p:sldId id="323" r:id="rId12"/>
    <p:sldId id="332" r:id="rId13"/>
    <p:sldId id="315" r:id="rId14"/>
    <p:sldId id="317" r:id="rId15"/>
    <p:sldId id="318" r:id="rId16"/>
    <p:sldId id="319" r:id="rId17"/>
    <p:sldId id="320" r:id="rId18"/>
    <p:sldId id="321" r:id="rId19"/>
    <p:sldId id="325" r:id="rId20"/>
    <p:sldId id="333" r:id="rId21"/>
    <p:sldId id="312" r:id="rId22"/>
    <p:sldId id="330" r:id="rId23"/>
    <p:sldId id="313" r:id="rId24"/>
    <p:sldId id="326" r:id="rId25"/>
    <p:sldId id="328" r:id="rId26"/>
    <p:sldId id="329" r:id="rId27"/>
    <p:sldId id="32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custT="1"/>
      <dgm:spPr/>
      <dgm:t>
        <a:bodyPr/>
        <a:lstStyle/>
        <a:p>
          <a:pPr>
            <a:lnSpc>
              <a:spcPct val="100000"/>
            </a:lnSpc>
            <a:defRPr cap="all"/>
          </a:pPr>
          <a:r>
            <a:rPr lang="he-IL" sz="2000" dirty="0">
              <a:latin typeface="Aharoni" panose="02010803020104030203" pitchFamily="2" charset="-79"/>
              <a:cs typeface="Aharoni" panose="02010803020104030203" pitchFamily="2" charset="-79"/>
            </a:rPr>
            <a:t>ביצוע – כתיבת ממשק משתמש דרכו נממש את הרעיון</a:t>
          </a:r>
          <a:endParaRPr lang="en-US" sz="2000" dirty="0">
            <a:latin typeface="Aharoni" panose="02010803020104030203" pitchFamily="2" charset="-79"/>
            <a:cs typeface="Aharoni" panose="02010803020104030203" pitchFamily="2" charset="-79"/>
          </a:endParaRP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he-IL" sz="2000" dirty="0">
              <a:latin typeface="Aharoni" panose="02010803020104030203" pitchFamily="2" charset="-79"/>
              <a:cs typeface="Aharoni" panose="02010803020104030203" pitchFamily="2" charset="-79"/>
            </a:rPr>
            <a:t>הגדרת מטרות – למי המוצר מיועד? איך המוצר יראה?</a:t>
          </a:r>
          <a:endParaRPr lang="en-US" sz="2000" dirty="0">
            <a:latin typeface="Aharoni" panose="02010803020104030203" pitchFamily="2" charset="-79"/>
            <a:cs typeface="Aharoni" panose="02010803020104030203" pitchFamily="2" charset="-79"/>
          </a:endParaRP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nSpc>
              <a:spcPct val="100000"/>
            </a:lnSpc>
            <a:defRPr cap="all"/>
          </a:pPr>
          <a:r>
            <a:rPr lang="he-IL" sz="2000" dirty="0">
              <a:latin typeface="Aharoni" panose="02010803020104030203" pitchFamily="2" charset="-79"/>
              <a:cs typeface="Aharoni" panose="02010803020104030203" pitchFamily="2" charset="-79"/>
            </a:rPr>
            <a:t>איסוף נתונים – תצפית, סקר והמסקנות מתוך הנתונים שנאספו</a:t>
          </a:r>
          <a:endParaRPr lang="en-US" sz="2000" dirty="0">
            <a:latin typeface="Aharoni" panose="02010803020104030203" pitchFamily="2" charset="-79"/>
            <a:cs typeface="Aharoni" panose="02010803020104030203" pitchFamily="2" charset="-79"/>
          </a:endParaRP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nitor with solid fill"/>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onitor with solid fill"/>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he-IL" sz="2000" kern="1200" dirty="0">
              <a:latin typeface="Aharoni" panose="02010803020104030203" pitchFamily="2" charset="-79"/>
              <a:cs typeface="Aharoni" panose="02010803020104030203" pitchFamily="2" charset="-79"/>
            </a:rPr>
            <a:t>ביצוע – כתיבת ממשק משתמש דרכו נממש את הרעיון</a:t>
          </a:r>
          <a:endParaRPr lang="en-US" sz="2000" kern="1200" dirty="0">
            <a:latin typeface="Aharoni" panose="02010803020104030203" pitchFamily="2" charset="-79"/>
            <a:cs typeface="Aharoni" panose="02010803020104030203" pitchFamily="2" charset="-79"/>
          </a:endParaRP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he-IL" sz="2000" kern="1200" dirty="0">
              <a:latin typeface="Aharoni" panose="02010803020104030203" pitchFamily="2" charset="-79"/>
              <a:cs typeface="Aharoni" panose="02010803020104030203" pitchFamily="2" charset="-79"/>
            </a:rPr>
            <a:t>הגדרת מטרות – למי המוצר מיועד? איך המוצר יראה?</a:t>
          </a:r>
          <a:endParaRPr lang="en-US" sz="2000" kern="1200" dirty="0">
            <a:latin typeface="Aharoni" panose="02010803020104030203" pitchFamily="2" charset="-79"/>
            <a:cs typeface="Aharoni" panose="02010803020104030203" pitchFamily="2" charset="-79"/>
          </a:endParaRP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he-IL" sz="2000" kern="1200" dirty="0">
              <a:latin typeface="Aharoni" panose="02010803020104030203" pitchFamily="2" charset="-79"/>
              <a:cs typeface="Aharoni" panose="02010803020104030203" pitchFamily="2" charset="-79"/>
            </a:rPr>
            <a:t>איסוף נתונים – תצפית, סקר והמסקנות מתוך הנתונים שנאספו</a:t>
          </a:r>
          <a:endParaRPr lang="en-US" sz="2000" kern="1200" dirty="0">
            <a:latin typeface="Aharoni" panose="02010803020104030203" pitchFamily="2" charset="-79"/>
            <a:cs typeface="Aharoni" panose="02010803020104030203" pitchFamily="2" charset="-79"/>
          </a:endParaRP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6/14/2021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10.png"/><Relationship Id="rId18" Type="http://schemas.openxmlformats.org/officeDocument/2006/relationships/slide" Target="slide15.xml"/><Relationship Id="rId3" Type="http://schemas.openxmlformats.org/officeDocument/2006/relationships/slide" Target="slide10.xml"/><Relationship Id="rId7" Type="http://schemas.openxmlformats.org/officeDocument/2006/relationships/image" Target="../media/image90.png"/><Relationship Id="rId12" Type="http://schemas.openxmlformats.org/officeDocument/2006/relationships/slide" Target="slide13.xml"/><Relationship Id="rId17" Type="http://schemas.openxmlformats.org/officeDocument/2006/relationships/image" Target="../media/image13.png"/><Relationship Id="rId2" Type="http://schemas.openxmlformats.org/officeDocument/2006/relationships/image" Target="../media/image8.png"/><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image" Target="../media/image11.png"/><Relationship Id="rId5" Type="http://schemas.openxmlformats.org/officeDocument/2006/relationships/image" Target="../media/image9.png"/><Relationship Id="rId15" Type="http://schemas.openxmlformats.org/officeDocument/2006/relationships/slide" Target="slide14.xml"/><Relationship Id="rId10" Type="http://schemas.openxmlformats.org/officeDocument/2006/relationships/image" Target="../media/image100.png"/><Relationship Id="rId19" Type="http://schemas.openxmlformats.org/officeDocument/2006/relationships/image" Target="../media/image130.png"/><Relationship Id="rId4" Type="http://schemas.openxmlformats.org/officeDocument/2006/relationships/image" Target="../media/image80.png"/><Relationship Id="rId9" Type="http://schemas.openxmlformats.org/officeDocument/2006/relationships/slide" Target="slide12.xml"/><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fontScale="90000"/>
          </a:bodyPr>
          <a:lstStyle/>
          <a:p>
            <a:pPr algn="r"/>
            <a:r>
              <a:rPr lang="he-IL" dirty="0">
                <a:latin typeface="BN Madregot" panose="02000000000000000000" pitchFamily="2" charset="-79"/>
                <a:cs typeface="BN Madregot" panose="02000000000000000000" pitchFamily="2" charset="-79"/>
              </a:rPr>
              <a:t>אופטימיזציה של תורים בסופר</a:t>
            </a:r>
            <a:endParaRPr lang="en-US" dirty="0">
              <a:latin typeface="BN Madregot" panose="02000000000000000000" pitchFamily="2" charset="-79"/>
              <a:cs typeface="BN Madregot" panose="02000000000000000000" pitchFamily="2" charset="-79"/>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480986" y="4247967"/>
            <a:ext cx="4829101" cy="1238616"/>
          </a:xfrm>
        </p:spPr>
        <p:txBody>
          <a:bodyPr>
            <a:normAutofit/>
          </a:bodyPr>
          <a:lstStyle/>
          <a:p>
            <a:pPr algn="r"/>
            <a:r>
              <a:rPr lang="he-IL" dirty="0">
                <a:latin typeface="Assistant SemiBold" panose="00000700000000000000" pitchFamily="2" charset="-79"/>
                <a:cs typeface="Assistant SemiBold" panose="00000700000000000000" pitchFamily="2" charset="-79"/>
              </a:rPr>
              <a:t>פרויקט באופטימיזציה סטוכסטית</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4FAA733F-BD5B-455E-878A-C68FA6811C16}"/>
              </a:ext>
            </a:extLst>
          </p:cNvPr>
          <p:cNvSpPr txBox="1">
            <a:spLocks/>
          </p:cNvSpPr>
          <p:nvPr/>
        </p:nvSpPr>
        <p:spPr>
          <a:xfrm>
            <a:off x="7662403" y="4867275"/>
            <a:ext cx="2948266" cy="1866899"/>
          </a:xfrm>
          <a:prstGeom prst="rect">
            <a:avLst/>
          </a:prstGeom>
        </p:spPr>
        <p:txBody>
          <a:bodyPr vert="horz" lIns="91440" tIns="45720" rIns="91440" bIns="45720" rtlCol="0">
            <a:normAutofit fontScale="92500" lnSpcReduction="10000"/>
          </a:bodyPr>
          <a:lstStyle>
            <a:lvl1pPr marL="0" indent="0" algn="l"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1"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1"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1"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1"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1"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1"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1"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1"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he-IL" sz="1400" dirty="0">
                <a:latin typeface="Assistant SemiBold" panose="00000700000000000000" pitchFamily="2" charset="-79"/>
                <a:cs typeface="Assistant SemiBold" panose="00000700000000000000" pitchFamily="2" charset="-79"/>
              </a:rPr>
              <a:t>מגישים:</a:t>
            </a:r>
          </a:p>
          <a:p>
            <a:pPr algn="ctr"/>
            <a:r>
              <a:rPr lang="he-IL" sz="1400" dirty="0">
                <a:latin typeface="Assistant SemiBold" panose="00000700000000000000" pitchFamily="2" charset="-79"/>
                <a:cs typeface="Assistant SemiBold" panose="00000700000000000000" pitchFamily="2" charset="-79"/>
              </a:rPr>
              <a:t>נדב שקד - 312494925</a:t>
            </a:r>
          </a:p>
          <a:p>
            <a:pPr algn="ctr"/>
            <a:r>
              <a:rPr lang="he-IL" sz="1400" dirty="0">
                <a:latin typeface="Assistant SemiBold" panose="00000700000000000000" pitchFamily="2" charset="-79"/>
                <a:cs typeface="Assistant SemiBold" panose="00000700000000000000" pitchFamily="2" charset="-79"/>
              </a:rPr>
              <a:t>ברק חדד - 205375892</a:t>
            </a:r>
          </a:p>
          <a:p>
            <a:pPr algn="ctr"/>
            <a:r>
              <a:rPr lang="he-IL" sz="1400" dirty="0">
                <a:latin typeface="Assistant SemiBold" panose="00000700000000000000" pitchFamily="2" charset="-79"/>
                <a:cs typeface="Assistant SemiBold" panose="00000700000000000000" pitchFamily="2" charset="-79"/>
              </a:rPr>
              <a:t>עומר ורטהימר - 305245209</a:t>
            </a:r>
          </a:p>
          <a:p>
            <a:pPr algn="ctr"/>
            <a:r>
              <a:rPr lang="he-IL" sz="1400" dirty="0">
                <a:latin typeface="Assistant SemiBold" panose="00000700000000000000" pitchFamily="2" charset="-79"/>
                <a:cs typeface="Assistant SemiBold" panose="00000700000000000000" pitchFamily="2" charset="-79"/>
              </a:rPr>
              <a:t>קים טלדן - 316001742</a:t>
            </a:r>
            <a:endParaRPr lang="he-IL" sz="900" dirty="0">
              <a:latin typeface="Assistant SemiBold" panose="00000700000000000000" pitchFamily="2" charset="-79"/>
              <a:cs typeface="Assistant SemiBold" panose="00000700000000000000" pitchFamily="2" charset="-79"/>
            </a:endParaRPr>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37D2-4D69-40C4-945E-70B0D19D0581}"/>
              </a:ext>
            </a:extLst>
          </p:cNvPr>
          <p:cNvSpPr>
            <a:spLocks noGrp="1"/>
          </p:cNvSpPr>
          <p:nvPr>
            <p:ph type="title"/>
          </p:nvPr>
        </p:nvSpPr>
        <p:spPr>
          <a:xfrm>
            <a:off x="1066800" y="829052"/>
            <a:ext cx="10058400" cy="1450757"/>
          </a:xfrm>
        </p:spPr>
        <p:txBody>
          <a:bodyPr>
            <a:noAutofit/>
          </a:bodyPr>
          <a:lstStyle/>
          <a:p>
            <a:pPr algn="r"/>
            <a:r>
              <a:rPr lang="he-IL" sz="3600" b="0" i="0" dirty="0">
                <a:solidFill>
                  <a:srgbClr val="202124"/>
                </a:solidFill>
                <a:effectLst/>
                <a:latin typeface="BN Zika" panose="02000000000000000000" pitchFamily="2" charset="-79"/>
                <a:cs typeface="BN Zika" panose="02000000000000000000" pitchFamily="2" charset="-79"/>
              </a:rPr>
              <a:t>האם השיטה הקיימת לניהול תורים בסופרים היא לשביעות רצונך?</a:t>
            </a:r>
            <a:br>
              <a:rPr lang="he-IL" sz="3600" dirty="0">
                <a:latin typeface="BN Zika" panose="02000000000000000000" pitchFamily="2" charset="-79"/>
                <a:cs typeface="BN Zika" panose="02000000000000000000" pitchFamily="2" charset="-79"/>
              </a:rPr>
            </a:br>
            <a:endParaRPr lang="he-IL" sz="3600" dirty="0">
              <a:latin typeface="BN Zika" panose="02000000000000000000" pitchFamily="2" charset="-79"/>
              <a:cs typeface="BN Zika" panose="02000000000000000000" pitchFamily="2" charset="-79"/>
            </a:endParaRPr>
          </a:p>
        </p:txBody>
      </p:sp>
      <p:pic>
        <p:nvPicPr>
          <p:cNvPr id="9" name="Picture 8">
            <a:extLst>
              <a:ext uri="{FF2B5EF4-FFF2-40B4-BE49-F238E27FC236}">
                <a16:creationId xmlns:a16="http://schemas.microsoft.com/office/drawing/2014/main" id="{D6D10A49-8D61-458B-9E01-AD0AB6315748}"/>
              </a:ext>
            </a:extLst>
          </p:cNvPr>
          <p:cNvPicPr>
            <a:picLocks noChangeAspect="1"/>
          </p:cNvPicPr>
          <p:nvPr/>
        </p:nvPicPr>
        <p:blipFill>
          <a:blip r:embed="rId2"/>
          <a:stretch>
            <a:fillRect/>
          </a:stretch>
        </p:blipFill>
        <p:spPr>
          <a:xfrm>
            <a:off x="1747230" y="2279809"/>
            <a:ext cx="8697539" cy="3686689"/>
          </a:xfrm>
          <a:prstGeom prst="rect">
            <a:avLst/>
          </a:prstGeom>
        </p:spPr>
      </p:pic>
    </p:spTree>
    <p:extLst>
      <p:ext uri="{BB962C8B-B14F-4D97-AF65-F5344CB8AC3E}">
        <p14:creationId xmlns:p14="http://schemas.microsoft.com/office/powerpoint/2010/main" val="201346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37D2-4D69-40C4-945E-70B0D19D0581}"/>
              </a:ext>
            </a:extLst>
          </p:cNvPr>
          <p:cNvSpPr>
            <a:spLocks noGrp="1"/>
          </p:cNvSpPr>
          <p:nvPr>
            <p:ph type="title"/>
          </p:nvPr>
        </p:nvSpPr>
        <p:spPr>
          <a:xfrm>
            <a:off x="1066800" y="829052"/>
            <a:ext cx="10058400" cy="1450757"/>
          </a:xfrm>
        </p:spPr>
        <p:txBody>
          <a:bodyPr>
            <a:noAutofit/>
          </a:bodyPr>
          <a:lstStyle/>
          <a:p>
            <a:pPr algn="r"/>
            <a:r>
              <a:rPr lang="he-IL" sz="3600" b="0" i="0" dirty="0">
                <a:solidFill>
                  <a:srgbClr val="202124"/>
                </a:solidFill>
                <a:effectLst/>
                <a:latin typeface="BN Zika" panose="02000000000000000000" pitchFamily="2" charset="-79"/>
                <a:cs typeface="BN Zika" panose="02000000000000000000" pitchFamily="2" charset="-79"/>
              </a:rPr>
              <a:t>האם לדעתך יש צורך במערכת שתעזור בניהול התורים בסופר?</a:t>
            </a:r>
            <a:br>
              <a:rPr lang="he-IL" sz="3600" b="0" i="0" dirty="0">
                <a:solidFill>
                  <a:srgbClr val="202124"/>
                </a:solidFill>
                <a:effectLst/>
                <a:latin typeface="BN Zika" panose="02000000000000000000" pitchFamily="2" charset="-79"/>
                <a:cs typeface="BN Zika" panose="02000000000000000000" pitchFamily="2" charset="-79"/>
              </a:rPr>
            </a:br>
            <a:endParaRPr lang="he-IL" sz="3600" dirty="0">
              <a:latin typeface="BN Zika" panose="02000000000000000000" pitchFamily="2" charset="-79"/>
              <a:cs typeface="BN Zika" panose="02000000000000000000" pitchFamily="2" charset="-79"/>
            </a:endParaRPr>
          </a:p>
        </p:txBody>
      </p:sp>
      <p:pic>
        <p:nvPicPr>
          <p:cNvPr id="6" name="Picture 5">
            <a:extLst>
              <a:ext uri="{FF2B5EF4-FFF2-40B4-BE49-F238E27FC236}">
                <a16:creationId xmlns:a16="http://schemas.microsoft.com/office/drawing/2014/main" id="{231D5769-DD5D-4DD4-A19F-F69913F4330C}"/>
              </a:ext>
            </a:extLst>
          </p:cNvPr>
          <p:cNvPicPr>
            <a:picLocks noChangeAspect="1"/>
          </p:cNvPicPr>
          <p:nvPr/>
        </p:nvPicPr>
        <p:blipFill>
          <a:blip r:embed="rId2"/>
          <a:stretch>
            <a:fillRect/>
          </a:stretch>
        </p:blipFill>
        <p:spPr>
          <a:xfrm>
            <a:off x="2299757" y="2689314"/>
            <a:ext cx="7592485" cy="3267531"/>
          </a:xfrm>
          <a:prstGeom prst="rect">
            <a:avLst/>
          </a:prstGeom>
        </p:spPr>
      </p:pic>
    </p:spTree>
    <p:extLst>
      <p:ext uri="{BB962C8B-B14F-4D97-AF65-F5344CB8AC3E}">
        <p14:creationId xmlns:p14="http://schemas.microsoft.com/office/powerpoint/2010/main" val="1897914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37D2-4D69-40C4-945E-70B0D19D0581}"/>
              </a:ext>
            </a:extLst>
          </p:cNvPr>
          <p:cNvSpPr>
            <a:spLocks noGrp="1"/>
          </p:cNvSpPr>
          <p:nvPr>
            <p:ph type="title"/>
          </p:nvPr>
        </p:nvSpPr>
        <p:spPr>
          <a:xfrm>
            <a:off x="1066800" y="361692"/>
            <a:ext cx="10058400" cy="1450757"/>
          </a:xfrm>
        </p:spPr>
        <p:txBody>
          <a:bodyPr>
            <a:noAutofit/>
          </a:bodyPr>
          <a:lstStyle/>
          <a:p>
            <a:pPr algn="r"/>
            <a:r>
              <a:rPr lang="he-IL" sz="3600" b="0" i="0" dirty="0">
                <a:solidFill>
                  <a:srgbClr val="202124"/>
                </a:solidFill>
                <a:effectLst/>
                <a:latin typeface="BN Zika" panose="02000000000000000000" pitchFamily="2" charset="-79"/>
                <a:cs typeface="BN Zika" panose="02000000000000000000" pitchFamily="2" charset="-79"/>
              </a:rPr>
              <a:t>באיזו פלטפורמה היית משתמש כדי לייעל את זמן ההמתנה שלך בסופר? (ניתן לסמן מספר תשובות)</a:t>
            </a:r>
          </a:p>
        </p:txBody>
      </p:sp>
      <p:grpSp>
        <p:nvGrpSpPr>
          <p:cNvPr id="6" name="Group 5">
            <a:extLst>
              <a:ext uri="{FF2B5EF4-FFF2-40B4-BE49-F238E27FC236}">
                <a16:creationId xmlns:a16="http://schemas.microsoft.com/office/drawing/2014/main" id="{4AC8AC30-FD5E-4C5F-8B93-A0EF9BC71795}"/>
              </a:ext>
            </a:extLst>
          </p:cNvPr>
          <p:cNvGrpSpPr/>
          <p:nvPr/>
        </p:nvGrpSpPr>
        <p:grpSpPr>
          <a:xfrm>
            <a:off x="818413" y="1947592"/>
            <a:ext cx="10555173" cy="3877216"/>
            <a:chOff x="818413" y="1947592"/>
            <a:chExt cx="10555173" cy="3877216"/>
          </a:xfrm>
        </p:grpSpPr>
        <p:pic>
          <p:nvPicPr>
            <p:cNvPr id="4" name="Picture 3">
              <a:extLst>
                <a:ext uri="{FF2B5EF4-FFF2-40B4-BE49-F238E27FC236}">
                  <a16:creationId xmlns:a16="http://schemas.microsoft.com/office/drawing/2014/main" id="{38E7C8BF-28BD-4A53-8695-F9EAD1401A5C}"/>
                </a:ext>
              </a:extLst>
            </p:cNvPr>
            <p:cNvPicPr>
              <a:picLocks noChangeAspect="1"/>
            </p:cNvPicPr>
            <p:nvPr/>
          </p:nvPicPr>
          <p:blipFill>
            <a:blip r:embed="rId2"/>
            <a:stretch>
              <a:fillRect/>
            </a:stretch>
          </p:blipFill>
          <p:spPr>
            <a:xfrm>
              <a:off x="818413" y="1947592"/>
              <a:ext cx="10555173" cy="3877216"/>
            </a:xfrm>
            <a:prstGeom prst="rect">
              <a:avLst/>
            </a:prstGeom>
          </p:spPr>
        </p:pic>
        <p:sp>
          <p:nvSpPr>
            <p:cNvPr id="5" name="TextBox 4">
              <a:extLst>
                <a:ext uri="{FF2B5EF4-FFF2-40B4-BE49-F238E27FC236}">
                  <a16:creationId xmlns:a16="http://schemas.microsoft.com/office/drawing/2014/main" id="{D389ECDC-A1B6-4178-AD7B-DEE10630E6FE}"/>
                </a:ext>
              </a:extLst>
            </p:cNvPr>
            <p:cNvSpPr txBox="1"/>
            <p:nvPr/>
          </p:nvSpPr>
          <p:spPr>
            <a:xfrm>
              <a:off x="1343024" y="4710383"/>
              <a:ext cx="1990725" cy="318817"/>
            </a:xfrm>
            <a:prstGeom prst="rect">
              <a:avLst/>
            </a:prstGeom>
            <a:solidFill>
              <a:schemeClr val="bg1"/>
            </a:solidFill>
          </p:spPr>
          <p:txBody>
            <a:bodyPr wrap="square" rtlCol="1">
              <a:spAutoFit/>
            </a:bodyPr>
            <a:lstStyle/>
            <a:p>
              <a:pPr algn="r"/>
              <a:r>
                <a:rPr lang="he-IL" sz="1400" dirty="0"/>
                <a:t>אחר</a:t>
              </a:r>
              <a:endParaRPr lang="he-IL" dirty="0"/>
            </a:p>
          </p:txBody>
        </p:sp>
      </p:grpSp>
    </p:spTree>
    <p:extLst>
      <p:ext uri="{BB962C8B-B14F-4D97-AF65-F5344CB8AC3E}">
        <p14:creationId xmlns:p14="http://schemas.microsoft.com/office/powerpoint/2010/main" val="1234565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37D2-4D69-40C4-945E-70B0D19D0581}"/>
              </a:ext>
            </a:extLst>
          </p:cNvPr>
          <p:cNvSpPr>
            <a:spLocks noGrp="1"/>
          </p:cNvSpPr>
          <p:nvPr>
            <p:ph type="title"/>
          </p:nvPr>
        </p:nvSpPr>
        <p:spPr>
          <a:xfrm>
            <a:off x="1066800" y="432812"/>
            <a:ext cx="10058400" cy="1450757"/>
          </a:xfrm>
        </p:spPr>
        <p:txBody>
          <a:bodyPr>
            <a:noAutofit/>
          </a:bodyPr>
          <a:lstStyle/>
          <a:p>
            <a:pPr algn="r"/>
            <a:r>
              <a:rPr lang="he-IL" sz="3600" b="0" i="0" dirty="0">
                <a:solidFill>
                  <a:srgbClr val="202124"/>
                </a:solidFill>
                <a:effectLst/>
                <a:latin typeface="BN Zika" panose="02000000000000000000" pitchFamily="2" charset="-79"/>
                <a:cs typeface="BN Zika" panose="02000000000000000000" pitchFamily="2" charset="-79"/>
              </a:rPr>
              <a:t>האם היית מוכן לתעד את הקנייה שלך בסופר בזמן אמת על מנת לחסוך זמני המתנה בתור?</a:t>
            </a:r>
          </a:p>
        </p:txBody>
      </p:sp>
      <p:pic>
        <p:nvPicPr>
          <p:cNvPr id="4" name="Picture 3">
            <a:extLst>
              <a:ext uri="{FF2B5EF4-FFF2-40B4-BE49-F238E27FC236}">
                <a16:creationId xmlns:a16="http://schemas.microsoft.com/office/drawing/2014/main" id="{635EBC6A-6DC4-47C5-A54E-993717F0712B}"/>
              </a:ext>
            </a:extLst>
          </p:cNvPr>
          <p:cNvPicPr>
            <a:picLocks noChangeAspect="1"/>
          </p:cNvPicPr>
          <p:nvPr/>
        </p:nvPicPr>
        <p:blipFill>
          <a:blip r:embed="rId2"/>
          <a:stretch>
            <a:fillRect/>
          </a:stretch>
        </p:blipFill>
        <p:spPr>
          <a:xfrm>
            <a:off x="2190205" y="2508663"/>
            <a:ext cx="7811590" cy="3181794"/>
          </a:xfrm>
          <a:prstGeom prst="rect">
            <a:avLst/>
          </a:prstGeom>
        </p:spPr>
      </p:pic>
    </p:spTree>
    <p:extLst>
      <p:ext uri="{BB962C8B-B14F-4D97-AF65-F5344CB8AC3E}">
        <p14:creationId xmlns:p14="http://schemas.microsoft.com/office/powerpoint/2010/main" val="198198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37D2-4D69-40C4-945E-70B0D19D0581}"/>
              </a:ext>
            </a:extLst>
          </p:cNvPr>
          <p:cNvSpPr>
            <a:spLocks noGrp="1"/>
          </p:cNvSpPr>
          <p:nvPr>
            <p:ph type="title"/>
          </p:nvPr>
        </p:nvSpPr>
        <p:spPr>
          <a:xfrm>
            <a:off x="1066800" y="453132"/>
            <a:ext cx="10058400" cy="1450757"/>
          </a:xfrm>
        </p:spPr>
        <p:txBody>
          <a:bodyPr>
            <a:noAutofit/>
          </a:bodyPr>
          <a:lstStyle/>
          <a:p>
            <a:pPr algn="r"/>
            <a:r>
              <a:rPr lang="he-IL" sz="3600" b="0" i="0" dirty="0">
                <a:solidFill>
                  <a:srgbClr val="202124"/>
                </a:solidFill>
                <a:effectLst/>
                <a:latin typeface="BN Zika" panose="02000000000000000000" pitchFamily="2" charset="-79"/>
                <a:cs typeface="BN Zika" panose="02000000000000000000" pitchFamily="2" charset="-79"/>
              </a:rPr>
              <a:t>האם היית סומך על מערכת שבחרה לך קופה מסוימת והולך לקופה שנבחרה, או שהיית מעדיף ללכת לקופה שנראית פנויה יותר בעינייך?</a:t>
            </a:r>
          </a:p>
        </p:txBody>
      </p:sp>
      <p:pic>
        <p:nvPicPr>
          <p:cNvPr id="4" name="Picture 3">
            <a:extLst>
              <a:ext uri="{FF2B5EF4-FFF2-40B4-BE49-F238E27FC236}">
                <a16:creationId xmlns:a16="http://schemas.microsoft.com/office/drawing/2014/main" id="{E9F536F9-9989-47B1-B3A1-0306C7FD474B}"/>
              </a:ext>
            </a:extLst>
          </p:cNvPr>
          <p:cNvPicPr>
            <a:picLocks noChangeAspect="1"/>
          </p:cNvPicPr>
          <p:nvPr/>
        </p:nvPicPr>
        <p:blipFill>
          <a:blip r:embed="rId2"/>
          <a:stretch>
            <a:fillRect/>
          </a:stretch>
        </p:blipFill>
        <p:spPr>
          <a:xfrm>
            <a:off x="2047310" y="2227351"/>
            <a:ext cx="8097380" cy="3277057"/>
          </a:xfrm>
          <a:prstGeom prst="rect">
            <a:avLst/>
          </a:prstGeom>
        </p:spPr>
      </p:pic>
    </p:spTree>
    <p:extLst>
      <p:ext uri="{BB962C8B-B14F-4D97-AF65-F5344CB8AC3E}">
        <p14:creationId xmlns:p14="http://schemas.microsoft.com/office/powerpoint/2010/main" val="2997901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37D2-4D69-40C4-945E-70B0D19D0581}"/>
              </a:ext>
            </a:extLst>
          </p:cNvPr>
          <p:cNvSpPr>
            <a:spLocks noGrp="1"/>
          </p:cNvSpPr>
          <p:nvPr>
            <p:ph type="title"/>
          </p:nvPr>
        </p:nvSpPr>
        <p:spPr>
          <a:xfrm>
            <a:off x="1066800" y="453132"/>
            <a:ext cx="10058400" cy="1450757"/>
          </a:xfrm>
        </p:spPr>
        <p:txBody>
          <a:bodyPr>
            <a:noAutofit/>
          </a:bodyPr>
          <a:lstStyle/>
          <a:p>
            <a:pPr algn="r"/>
            <a:r>
              <a:rPr lang="he-IL" sz="3600" b="0" i="0" dirty="0">
                <a:solidFill>
                  <a:srgbClr val="202124"/>
                </a:solidFill>
                <a:effectLst/>
                <a:latin typeface="BN Zika" panose="02000000000000000000" pitchFamily="2" charset="-79"/>
                <a:cs typeface="BN Zika" panose="02000000000000000000" pitchFamily="2" charset="-79"/>
              </a:rPr>
              <a:t>האם יש חשיבות בעינייך לסדר המוצרים בסופר?</a:t>
            </a:r>
          </a:p>
        </p:txBody>
      </p:sp>
      <p:pic>
        <p:nvPicPr>
          <p:cNvPr id="4" name="Picture 3">
            <a:extLst>
              <a:ext uri="{FF2B5EF4-FFF2-40B4-BE49-F238E27FC236}">
                <a16:creationId xmlns:a16="http://schemas.microsoft.com/office/drawing/2014/main" id="{96618EAD-7CAA-4BC6-93DE-6DCB090987EE}"/>
              </a:ext>
            </a:extLst>
          </p:cNvPr>
          <p:cNvPicPr>
            <a:picLocks noChangeAspect="1"/>
          </p:cNvPicPr>
          <p:nvPr/>
        </p:nvPicPr>
        <p:blipFill>
          <a:blip r:embed="rId2"/>
          <a:stretch>
            <a:fillRect/>
          </a:stretch>
        </p:blipFill>
        <p:spPr>
          <a:xfrm>
            <a:off x="2042547" y="2433413"/>
            <a:ext cx="8106906" cy="3210373"/>
          </a:xfrm>
          <a:prstGeom prst="rect">
            <a:avLst/>
          </a:prstGeom>
        </p:spPr>
      </p:pic>
    </p:spTree>
    <p:extLst>
      <p:ext uri="{BB962C8B-B14F-4D97-AF65-F5344CB8AC3E}">
        <p14:creationId xmlns:p14="http://schemas.microsoft.com/office/powerpoint/2010/main" val="3521413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מסקנות מהסקר</a:t>
            </a:r>
            <a:endParaRPr lang="he-IL" sz="4000" dirty="0"/>
          </a:p>
        </p:txBody>
      </p:sp>
      <p:sp>
        <p:nvSpPr>
          <p:cNvPr id="6" name="Content Placeholder 2">
            <a:extLst>
              <a:ext uri="{FF2B5EF4-FFF2-40B4-BE49-F238E27FC236}">
                <a16:creationId xmlns:a16="http://schemas.microsoft.com/office/drawing/2014/main" id="{0BDB562D-0504-4F40-93D2-7202C5761AB0}"/>
              </a:ext>
            </a:extLst>
          </p:cNvPr>
          <p:cNvSpPr>
            <a:spLocks noGrp="1"/>
          </p:cNvSpPr>
          <p:nvPr>
            <p:ph idx="1"/>
          </p:nvPr>
        </p:nvSpPr>
        <p:spPr>
          <a:xfrm>
            <a:off x="1097280" y="2108201"/>
            <a:ext cx="10058400" cy="3760891"/>
          </a:xfrm>
        </p:spPr>
        <p:txBody>
          <a:bodyPr>
            <a:normAutofit/>
          </a:bodyPr>
          <a:lstStyle/>
          <a:p>
            <a:r>
              <a:rPr lang="he-IL" dirty="0">
                <a:latin typeface="BN Madregot" panose="02000000000000000000" pitchFamily="2" charset="-79"/>
                <a:cs typeface="BN Madregot" panose="02000000000000000000" pitchFamily="2" charset="-79"/>
              </a:rPr>
              <a:t>* 75% מהמשתתפים בסקר אינם מרוצים מהשיטה הקיימת לניהול תורים בסופר</a:t>
            </a:r>
          </a:p>
          <a:p>
            <a:r>
              <a:rPr lang="he-IL" dirty="0">
                <a:latin typeface="BN Madregot" panose="02000000000000000000" pitchFamily="2" charset="-79"/>
                <a:cs typeface="BN Madregot" panose="02000000000000000000" pitchFamily="2" charset="-79"/>
              </a:rPr>
              <a:t>* כ-6.2% בלבד לא חושבים שיש צורך במערכת שתעזור בניהול התורים בסופר</a:t>
            </a:r>
          </a:p>
          <a:p>
            <a:r>
              <a:rPr lang="he-IL" dirty="0">
                <a:latin typeface="BN Madregot" panose="02000000000000000000" pitchFamily="2" charset="-79"/>
                <a:cs typeface="BN Madregot" panose="02000000000000000000" pitchFamily="2" charset="-79"/>
              </a:rPr>
              <a:t>* כ-88.2% מהמגיבים לסקר סימנו כי היו משתמשים באפליקציה לטלפון הנייד כדי לייעל את זמן ההמתנה שלהם בסופר</a:t>
            </a:r>
          </a:p>
          <a:p>
            <a:r>
              <a:rPr lang="he-IL" dirty="0">
                <a:latin typeface="BN Madregot" panose="02000000000000000000" pitchFamily="2" charset="-79"/>
                <a:cs typeface="BN Madregot" panose="02000000000000000000" pitchFamily="2" charset="-79"/>
              </a:rPr>
              <a:t>* כ-81.3% מהמשתתפים בסקר היו סומכים על האפליקציה שתבחר להם את הקופה עם זמן ההמתנה הקצר ביותר והולכים אל הקופה אליה הופנו.</a:t>
            </a:r>
          </a:p>
          <a:p>
            <a:r>
              <a:rPr lang="he-IL" dirty="0">
                <a:latin typeface="BN Madregot" panose="02000000000000000000" pitchFamily="2" charset="-79"/>
                <a:cs typeface="BN Madregot" panose="02000000000000000000" pitchFamily="2" charset="-79"/>
              </a:rPr>
              <a:t>* 12.5% בלבד מבין העונים סימנו שסדר המוצרים בסופר חשוב להם. יתר 87.5% המשתתפים יסתדרו עם סידור מחדש של המחלקות בסופר במהירות.</a:t>
            </a:r>
          </a:p>
        </p:txBody>
      </p:sp>
    </p:spTree>
    <p:extLst>
      <p:ext uri="{BB962C8B-B14F-4D97-AF65-F5344CB8AC3E}">
        <p14:creationId xmlns:p14="http://schemas.microsoft.com/office/powerpoint/2010/main" val="961039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הביצוע</a:t>
            </a:r>
            <a:endParaRPr lang="he-IL" sz="4000" dirty="0"/>
          </a:p>
        </p:txBody>
      </p:sp>
      <p:sp>
        <p:nvSpPr>
          <p:cNvPr id="6" name="Content Placeholder 2">
            <a:extLst>
              <a:ext uri="{FF2B5EF4-FFF2-40B4-BE49-F238E27FC236}">
                <a16:creationId xmlns:a16="http://schemas.microsoft.com/office/drawing/2014/main" id="{0BDB562D-0504-4F40-93D2-7202C5761AB0}"/>
              </a:ext>
            </a:extLst>
          </p:cNvPr>
          <p:cNvSpPr>
            <a:spLocks noGrp="1"/>
          </p:cNvSpPr>
          <p:nvPr>
            <p:ph idx="1"/>
          </p:nvPr>
        </p:nvSpPr>
        <p:spPr>
          <a:xfrm>
            <a:off x="1097280" y="2108201"/>
            <a:ext cx="10058400" cy="3760891"/>
          </a:xfrm>
        </p:spPr>
        <p:txBody>
          <a:bodyPr>
            <a:normAutofit lnSpcReduction="10000"/>
          </a:bodyPr>
          <a:lstStyle/>
          <a:p>
            <a:r>
              <a:rPr lang="he-IL" dirty="0">
                <a:latin typeface="BN Madregot" panose="02000000000000000000" pitchFamily="2" charset="-79"/>
                <a:cs typeface="BN Madregot" panose="02000000000000000000" pitchFamily="2" charset="-79"/>
              </a:rPr>
              <a:t>המוצר בנוי כך: שרת המשמש לניתוב תורים, ואפליקציה המשמשת כצד לקוח -  אותה מפעיל המשתמש בסופר.</a:t>
            </a:r>
          </a:p>
          <a:p>
            <a:r>
              <a:rPr lang="he-IL" dirty="0">
                <a:latin typeface="BN Madregot" panose="02000000000000000000" pitchFamily="2" charset="-79"/>
                <a:cs typeface="BN Madregot" panose="02000000000000000000" pitchFamily="2" charset="-79"/>
              </a:rPr>
              <a:t>צד השרת – שרת </a:t>
            </a:r>
            <a:r>
              <a:rPr lang="en-US" dirty="0">
                <a:latin typeface="BN Madregot" panose="02000000000000000000" pitchFamily="2" charset="-79"/>
                <a:cs typeface="BN Madregot" panose="02000000000000000000" pitchFamily="2" charset="-79"/>
              </a:rPr>
              <a:t>API</a:t>
            </a:r>
            <a:r>
              <a:rPr lang="he-IL" dirty="0">
                <a:latin typeface="BN Madregot" panose="02000000000000000000" pitchFamily="2" charset="-79"/>
                <a:cs typeface="BN Madregot" panose="02000000000000000000" pitchFamily="2" charset="-79"/>
              </a:rPr>
              <a:t> המאזין לבקשות לקוח: ברגע שמתקבלת בקשה מלקוח לעבור לקופה, הוא יבצע חישוב שיבדוק איזו קופה עתידה להתפנות בזמן הקרוב ביותר. </a:t>
            </a:r>
          </a:p>
          <a:p>
            <a:r>
              <a:rPr lang="he-IL" dirty="0">
                <a:latin typeface="BN Madregot" panose="02000000000000000000" pitchFamily="2" charset="-79"/>
                <a:cs typeface="BN Madregot" panose="02000000000000000000" pitchFamily="2" charset="-79"/>
              </a:rPr>
              <a:t>לאחר מכן, יעדכן את הקופה שלקוח זה נכנס לתור שלה (בהתאם ל"משקל" של עגלת הקניות שלו), ויחזיר ללקוח את מספר הקופה אליה הוא נשלח יחד עם זמני ההמתנה הצפויים לו.</a:t>
            </a:r>
          </a:p>
          <a:p>
            <a:r>
              <a:rPr lang="he-IL" dirty="0">
                <a:latin typeface="BN Madregot" panose="02000000000000000000" pitchFamily="2" charset="-79"/>
                <a:cs typeface="BN Madregot" panose="02000000000000000000" pitchFamily="2" charset="-79"/>
              </a:rPr>
              <a:t>צד הלקוח – אפליקציה בה המשתמש מזין את כמות המוצרים שלקח במהלך הקנייה (בהתאם לחלוקה של הסופר) ובעת סיום השימוש בה - שולח בקשה לקבלת מספר הקופה האידיאלית עבורו.</a:t>
            </a:r>
          </a:p>
        </p:txBody>
      </p:sp>
    </p:spTree>
    <p:extLst>
      <p:ext uri="{BB962C8B-B14F-4D97-AF65-F5344CB8AC3E}">
        <p14:creationId xmlns:p14="http://schemas.microsoft.com/office/powerpoint/2010/main" val="2173905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הביצוע</a:t>
            </a:r>
            <a:endParaRPr lang="he-IL" sz="4000" dirty="0"/>
          </a:p>
        </p:txBody>
      </p:sp>
      <p:sp>
        <p:nvSpPr>
          <p:cNvPr id="3" name="Content Placeholder 2">
            <a:extLst>
              <a:ext uri="{FF2B5EF4-FFF2-40B4-BE49-F238E27FC236}">
                <a16:creationId xmlns:a16="http://schemas.microsoft.com/office/drawing/2014/main" id="{A1C34569-5378-4F75-9701-C78FAAE7F595}"/>
              </a:ext>
            </a:extLst>
          </p:cNvPr>
          <p:cNvSpPr>
            <a:spLocks noGrp="1"/>
          </p:cNvSpPr>
          <p:nvPr>
            <p:ph idx="1"/>
          </p:nvPr>
        </p:nvSpPr>
        <p:spPr>
          <a:xfrm>
            <a:off x="875347" y="1951148"/>
            <a:ext cx="10441305" cy="3760891"/>
          </a:xfrm>
        </p:spPr>
        <p:txBody>
          <a:bodyPr>
            <a:noAutofit/>
          </a:bodyPr>
          <a:lstStyle/>
          <a:p>
            <a:r>
              <a:rPr lang="he-IL" dirty="0">
                <a:latin typeface="BN Madregot" panose="02000000000000000000" pitchFamily="2" charset="-79"/>
                <a:cs typeface="BN Madregot" panose="02000000000000000000" pitchFamily="2" charset="-79"/>
              </a:rPr>
              <a:t>שיטת החישוב של זמן הקנייה הצפוי של כל לקוח:</a:t>
            </a:r>
          </a:p>
          <a:p>
            <a:r>
              <a:rPr lang="he-IL" dirty="0">
                <a:latin typeface="BN Madregot" panose="02000000000000000000" pitchFamily="2" charset="-79"/>
                <a:cs typeface="BN Madregot" panose="02000000000000000000" pitchFamily="2" charset="-79"/>
              </a:rPr>
              <a:t>חישבנו (בהתאם לתוצאות התצפיות והסקרים שהוצגו קודם לכן) בעבור כל קבוצת מוצרים את ה"משקל" המתאים להם. </a:t>
            </a:r>
          </a:p>
          <a:p>
            <a:r>
              <a:rPr lang="he-IL" dirty="0">
                <a:latin typeface="BN Madregot" panose="02000000000000000000" pitchFamily="2" charset="-79"/>
                <a:cs typeface="BN Madregot" panose="02000000000000000000" pitchFamily="2" charset="-79"/>
              </a:rPr>
              <a:t>הלקוח מזין את נתוני הקנייה שלו - כלומר את מספר המוצרים שלקח מהמחלקות שהגדרנו ואת דרך הקנייה שלו. האלגוריתם בצד הלקוח יחשב את משקל העגלה של הלקוח, שהוא בעצם הזמן המוערך בשניות שהלקוח יבלה בקופה לפי המוצרים שהוא שם בעגלה, וישלח אותו לשרת. </a:t>
            </a:r>
          </a:p>
          <a:p>
            <a:r>
              <a:rPr lang="he-IL" dirty="0">
                <a:latin typeface="BN Madregot" panose="02000000000000000000" pitchFamily="2" charset="-79"/>
                <a:cs typeface="BN Madregot" panose="02000000000000000000" pitchFamily="2" charset="-79"/>
              </a:rPr>
              <a:t>בשרת, האלגוריתם יקבל את "משקל" העגלה, ימצא את הקופה בעל הערך המינימלי (ה-</a:t>
            </a:r>
            <a:r>
              <a:rPr lang="en-US" dirty="0">
                <a:latin typeface="BN Madregot" panose="02000000000000000000" pitchFamily="2" charset="-79"/>
                <a:cs typeface="BN Madregot" panose="02000000000000000000" pitchFamily="2" charset="-79"/>
              </a:rPr>
              <a:t>time stamp</a:t>
            </a:r>
            <a:r>
              <a:rPr lang="he-IL" dirty="0">
                <a:latin typeface="BN Madregot" panose="02000000000000000000" pitchFamily="2" charset="-79"/>
                <a:cs typeface="BN Madregot" panose="02000000000000000000" pitchFamily="2" charset="-79"/>
              </a:rPr>
              <a:t> הכי נמוך) וישייך את הלקוח אליה. האלגוריתם יעלה את ערך הקופה במשקל העגלה של הלקוח (יוסיף ל-</a:t>
            </a:r>
            <a:r>
              <a:rPr lang="en-US" dirty="0">
                <a:latin typeface="BN Madregot" panose="02000000000000000000" pitchFamily="2" charset="-79"/>
                <a:cs typeface="BN Madregot" panose="02000000000000000000" pitchFamily="2" charset="-79"/>
              </a:rPr>
              <a:t>time stamp</a:t>
            </a:r>
            <a:r>
              <a:rPr lang="he-IL" dirty="0">
                <a:latin typeface="BN Madregot" panose="02000000000000000000" pitchFamily="2" charset="-79"/>
                <a:cs typeface="BN Madregot" panose="02000000000000000000" pitchFamily="2" charset="-79"/>
              </a:rPr>
              <a:t> שניות כמשקל העגלה), וישלח בחזרה לצד הלקוח את מספר הקופה שלו, את הזמן המוערך בו יגיע לקופה ואת הזמן המוערך בו יסיים.</a:t>
            </a: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DAF2A830-D943-463F-B43D-4DA2A11E6A2D}"/>
                  </a:ext>
                </a:extLst>
              </p:cNvPr>
              <p:cNvGraphicFramePr>
                <a:graphicFrameLocks noChangeAspect="1"/>
              </p:cNvGraphicFramePr>
              <p:nvPr>
                <p:extLst>
                  <p:ext uri="{D42A27DB-BD31-4B8C-83A1-F6EECF244321}">
                    <p14:modId xmlns:p14="http://schemas.microsoft.com/office/powerpoint/2010/main" val="286559239"/>
                  </p:ext>
                </p:extLst>
              </p:nvPr>
            </p:nvGraphicFramePr>
            <p:xfrm>
              <a:off x="232983" y="5489356"/>
              <a:ext cx="2433143" cy="1368644"/>
            </p:xfrm>
            <a:graphic>
              <a:graphicData uri="http://schemas.microsoft.com/office/powerpoint/2016/slidezoom">
                <pslz:sldZm>
                  <pslz:sldZmObj sldId="330" cId="2563301324">
                    <pslz:zmPr id="{BF0E4519-C1CB-4A13-9BC0-EAED7979CA9E}" returnToParent="0" transitionDur="1000">
                      <p166:blipFill xmlns:p166="http://schemas.microsoft.com/office/powerpoint/2016/6/main">
                        <a:blip r:embed="rId2"/>
                        <a:stretch>
                          <a:fillRect/>
                        </a:stretch>
                      </p166:blipFill>
                      <p166:spPr xmlns:p166="http://schemas.microsoft.com/office/powerpoint/2016/6/main">
                        <a:xfrm>
                          <a:off x="0" y="0"/>
                          <a:ext cx="2433143" cy="1368644"/>
                        </a:xfrm>
                        <a:prstGeom prst="rect">
                          <a:avLst/>
                        </a:prstGeom>
                        <a:ln w="3175">
                          <a:solidFill>
                            <a:prstClr val="ltGray"/>
                          </a:solidFill>
                        </a:ln>
                      </p166:spPr>
                    </pslz:zmPr>
                  </pslz:sldZmObj>
                </pslz:sldZm>
              </a:graphicData>
            </a:graphic>
          </p:graphicFrame>
        </mc:Choice>
        <mc:Fallback>
          <p:pic>
            <p:nvPicPr>
              <p:cNvPr id="6" name="Slide Zoom 5">
                <a:hlinkClick r:id="rId3" action="ppaction://hlinksldjump"/>
                <a:extLst>
                  <a:ext uri="{FF2B5EF4-FFF2-40B4-BE49-F238E27FC236}">
                    <a16:creationId xmlns:a16="http://schemas.microsoft.com/office/drawing/2014/main" id="{DAF2A830-D943-463F-B43D-4DA2A11E6A2D}"/>
                  </a:ext>
                </a:extLst>
              </p:cNvPr>
              <p:cNvPicPr>
                <a:picLocks noGrp="1" noRot="1" noChangeAspect="1" noMove="1" noResize="1" noEditPoints="1" noAdjustHandles="1" noChangeArrowheads="1" noChangeShapeType="1"/>
              </p:cNvPicPr>
              <p:nvPr/>
            </p:nvPicPr>
            <p:blipFill>
              <a:blip r:embed="rId2"/>
              <a:stretch>
                <a:fillRect/>
              </a:stretch>
            </p:blipFill>
            <p:spPr>
              <a:xfrm>
                <a:off x="232983" y="5489356"/>
                <a:ext cx="2433143" cy="1368644"/>
              </a:xfrm>
              <a:prstGeom prst="rect">
                <a:avLst/>
              </a:prstGeom>
              <a:ln w="3175">
                <a:solidFill>
                  <a:prstClr val="ltGray"/>
                </a:solidFill>
              </a:ln>
            </p:spPr>
          </p:pic>
        </mc:Fallback>
      </mc:AlternateContent>
    </p:spTree>
    <p:extLst>
      <p:ext uri="{BB962C8B-B14F-4D97-AF65-F5344CB8AC3E}">
        <p14:creationId xmlns:p14="http://schemas.microsoft.com/office/powerpoint/2010/main" val="793792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a:xfrm>
            <a:off x="2664551" y="5381897"/>
            <a:ext cx="6862898" cy="1051560"/>
          </a:xfrm>
        </p:spPr>
        <p:txBody>
          <a:bodyPr>
            <a:noAutofit/>
          </a:bodyPr>
          <a:lstStyle/>
          <a:p>
            <a:pPr algn="ctr"/>
            <a:r>
              <a:rPr lang="he-IL" sz="16600" dirty="0">
                <a:latin typeface="BN Madregot" panose="02000000000000000000" pitchFamily="2" charset="-79"/>
                <a:cs typeface="BN Madregot" panose="02000000000000000000" pitchFamily="2" charset="-79"/>
              </a:rPr>
              <a:t>דוגמת הרצה</a:t>
            </a:r>
            <a:endParaRPr lang="he-IL" sz="16600" dirty="0"/>
          </a:p>
        </p:txBody>
      </p:sp>
    </p:spTree>
    <p:extLst>
      <p:ext uri="{BB962C8B-B14F-4D97-AF65-F5344CB8AC3E}">
        <p14:creationId xmlns:p14="http://schemas.microsoft.com/office/powerpoint/2010/main" val="2563301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pPr algn="r"/>
            <a:r>
              <a:rPr lang="he-IL" sz="3600" dirty="0">
                <a:latin typeface="BN Madregot" panose="02000000000000000000" pitchFamily="2" charset="-79"/>
                <a:cs typeface="BN Madregot" panose="02000000000000000000" pitchFamily="2" charset="-79"/>
              </a:rPr>
              <a:t>השלבים המרכזיים בעבודה על הפרויקט</a:t>
            </a:r>
            <a:endParaRPr lang="en-US" sz="3600" dirty="0">
              <a:latin typeface="BN Madregot" panose="02000000000000000000" pitchFamily="2" charset="-79"/>
              <a:cs typeface="BN Madregot" panose="02000000000000000000" pitchFamily="2" charset="-79"/>
            </a:endParaRP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25939920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דוגמת הרצה</a:t>
            </a:r>
            <a:endParaRPr lang="he-IL" sz="4000" dirty="0"/>
          </a:p>
        </p:txBody>
      </p:sp>
      <p:pic>
        <p:nvPicPr>
          <p:cNvPr id="9" name="Picture 8">
            <a:extLst>
              <a:ext uri="{FF2B5EF4-FFF2-40B4-BE49-F238E27FC236}">
                <a16:creationId xmlns:a16="http://schemas.microsoft.com/office/drawing/2014/main" id="{0B37EA33-B1F1-444A-AAB5-4F9F552045FA}"/>
              </a:ext>
            </a:extLst>
          </p:cNvPr>
          <p:cNvPicPr>
            <a:picLocks noChangeAspect="1"/>
          </p:cNvPicPr>
          <p:nvPr/>
        </p:nvPicPr>
        <p:blipFill>
          <a:blip r:embed="rId2"/>
          <a:stretch>
            <a:fillRect/>
          </a:stretch>
        </p:blipFill>
        <p:spPr>
          <a:xfrm>
            <a:off x="472576" y="180972"/>
            <a:ext cx="2879893" cy="6120713"/>
          </a:xfrm>
          <a:prstGeom prst="rect">
            <a:avLst/>
          </a:prstGeom>
        </p:spPr>
      </p:pic>
      <p:pic>
        <p:nvPicPr>
          <p:cNvPr id="13" name="Picture 12">
            <a:extLst>
              <a:ext uri="{FF2B5EF4-FFF2-40B4-BE49-F238E27FC236}">
                <a16:creationId xmlns:a16="http://schemas.microsoft.com/office/drawing/2014/main" id="{3F2462F2-93DD-444C-84C7-270ECBC60D9F}"/>
              </a:ext>
            </a:extLst>
          </p:cNvPr>
          <p:cNvPicPr>
            <a:picLocks noChangeAspect="1"/>
          </p:cNvPicPr>
          <p:nvPr/>
        </p:nvPicPr>
        <p:blipFill>
          <a:blip r:embed="rId3"/>
          <a:stretch>
            <a:fillRect/>
          </a:stretch>
        </p:blipFill>
        <p:spPr>
          <a:xfrm>
            <a:off x="8948158" y="129967"/>
            <a:ext cx="2784233" cy="6171717"/>
          </a:xfrm>
          <a:prstGeom prst="rect">
            <a:avLst/>
          </a:prstGeom>
        </p:spPr>
      </p:pic>
      <p:pic>
        <p:nvPicPr>
          <p:cNvPr id="15" name="Picture 14">
            <a:extLst>
              <a:ext uri="{FF2B5EF4-FFF2-40B4-BE49-F238E27FC236}">
                <a16:creationId xmlns:a16="http://schemas.microsoft.com/office/drawing/2014/main" id="{95D38300-9A18-453B-A0D6-18ACA900E017}"/>
              </a:ext>
            </a:extLst>
          </p:cNvPr>
          <p:cNvPicPr>
            <a:picLocks noChangeAspect="1"/>
          </p:cNvPicPr>
          <p:nvPr/>
        </p:nvPicPr>
        <p:blipFill>
          <a:blip r:embed="rId4"/>
          <a:stretch>
            <a:fillRect/>
          </a:stretch>
        </p:blipFill>
        <p:spPr>
          <a:xfrm>
            <a:off x="4686907" y="129164"/>
            <a:ext cx="2874564" cy="6224327"/>
          </a:xfrm>
          <a:prstGeom prst="rect">
            <a:avLst/>
          </a:prstGeom>
        </p:spPr>
      </p:pic>
      <p:sp>
        <p:nvSpPr>
          <p:cNvPr id="16" name="Title 1">
            <a:extLst>
              <a:ext uri="{FF2B5EF4-FFF2-40B4-BE49-F238E27FC236}">
                <a16:creationId xmlns:a16="http://schemas.microsoft.com/office/drawing/2014/main" id="{F4463C27-8BB7-4C55-B81B-7E742E279860}"/>
              </a:ext>
            </a:extLst>
          </p:cNvPr>
          <p:cNvSpPr txBox="1">
            <a:spLocks/>
          </p:cNvSpPr>
          <p:nvPr/>
        </p:nvSpPr>
        <p:spPr>
          <a:xfrm>
            <a:off x="9505827" y="1152738"/>
            <a:ext cx="2519486" cy="1169244"/>
          </a:xfrm>
          <a:prstGeom prst="rect">
            <a:avLst/>
          </a:prstGeom>
          <a:solidFill>
            <a:schemeClr val="bg1"/>
          </a:solidFill>
          <a:ln>
            <a:solidFill>
              <a:schemeClr val="tx1"/>
            </a:solidFill>
          </a:ln>
        </p:spPr>
        <p:txBody>
          <a:bodyPr vert="horz" lIns="91440" tIns="45720" rIns="91440" bIns="45720" rtlCol="0" anchor="b">
            <a:normAutofit/>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נבחר את העיר בה אנחנו רוצים לבצע את הקנייה</a:t>
            </a:r>
          </a:p>
        </p:txBody>
      </p:sp>
      <p:sp>
        <p:nvSpPr>
          <p:cNvPr id="11" name="Title 1">
            <a:extLst>
              <a:ext uri="{FF2B5EF4-FFF2-40B4-BE49-F238E27FC236}">
                <a16:creationId xmlns:a16="http://schemas.microsoft.com/office/drawing/2014/main" id="{85F8BAA0-8C7F-49E2-BBBA-18758FA74D8B}"/>
              </a:ext>
            </a:extLst>
          </p:cNvPr>
          <p:cNvSpPr txBox="1">
            <a:spLocks/>
          </p:cNvSpPr>
          <p:nvPr/>
        </p:nvSpPr>
        <p:spPr>
          <a:xfrm>
            <a:off x="5414246" y="1152738"/>
            <a:ext cx="2519486" cy="1169244"/>
          </a:xfrm>
          <a:prstGeom prst="rect">
            <a:avLst/>
          </a:prstGeom>
          <a:solidFill>
            <a:schemeClr val="bg1"/>
          </a:solidFill>
          <a:ln>
            <a:solidFill>
              <a:schemeClr val="tx1"/>
            </a:solidFill>
          </a:ln>
        </p:spPr>
        <p:txBody>
          <a:bodyPr vert="horz" lIns="91440" tIns="45720" rIns="91440" bIns="45720" rtlCol="0" anchor="b">
            <a:normAutofit/>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נבחר את הסופר בו אנחנו רוצים לבצע את הקנייה</a:t>
            </a:r>
          </a:p>
        </p:txBody>
      </p:sp>
      <p:sp>
        <p:nvSpPr>
          <p:cNvPr id="17" name="Title 1">
            <a:extLst>
              <a:ext uri="{FF2B5EF4-FFF2-40B4-BE49-F238E27FC236}">
                <a16:creationId xmlns:a16="http://schemas.microsoft.com/office/drawing/2014/main" id="{8B0942EA-E22F-4D70-A52C-282196C620FA}"/>
              </a:ext>
            </a:extLst>
          </p:cNvPr>
          <p:cNvSpPr txBox="1">
            <a:spLocks/>
          </p:cNvSpPr>
          <p:nvPr/>
        </p:nvSpPr>
        <p:spPr>
          <a:xfrm>
            <a:off x="771525" y="4438650"/>
            <a:ext cx="2447594" cy="891541"/>
          </a:xfrm>
          <a:prstGeom prst="rect">
            <a:avLst/>
          </a:prstGeom>
          <a:ln>
            <a:solidFill>
              <a:schemeClr val="tx1"/>
            </a:solidFill>
          </a:ln>
        </p:spPr>
        <p:txBody>
          <a:bodyPr vert="horz" lIns="91440" tIns="45720" rIns="91440" bIns="45720" rtlCol="0" anchor="b">
            <a:normAutofit fontScale="85000" lnSpcReduction="10000"/>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נתחיל את תהליך הקנייה</a:t>
            </a:r>
          </a:p>
          <a:p>
            <a:pPr algn="ctr"/>
            <a:r>
              <a:rPr lang="he-IL" sz="2000" b="1" dirty="0">
                <a:latin typeface="BN Varda" panose="02000000000000000000" pitchFamily="2" charset="-79"/>
                <a:cs typeface="BN Varda" panose="02000000000000000000" pitchFamily="2" charset="-79"/>
              </a:rPr>
              <a:t>בלחיצה על הכפתור</a:t>
            </a:r>
          </a:p>
        </p:txBody>
      </p:sp>
      <p:cxnSp>
        <p:nvCxnSpPr>
          <p:cNvPr id="22" name="Connector: Curved 21">
            <a:extLst>
              <a:ext uri="{FF2B5EF4-FFF2-40B4-BE49-F238E27FC236}">
                <a16:creationId xmlns:a16="http://schemas.microsoft.com/office/drawing/2014/main" id="{B58DF697-1985-4AA0-8350-246A7F46D87F}"/>
              </a:ext>
            </a:extLst>
          </p:cNvPr>
          <p:cNvCxnSpPr>
            <a:cxnSpLocks/>
          </p:cNvCxnSpPr>
          <p:nvPr/>
        </p:nvCxnSpPr>
        <p:spPr>
          <a:xfrm rot="5400000" flipH="1" flipV="1">
            <a:off x="595313" y="4110039"/>
            <a:ext cx="685798" cy="466725"/>
          </a:xfrm>
          <a:prstGeom prst="curvedConnector3">
            <a:avLst>
              <a:gd name="adj1" fmla="val 115278"/>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556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דוגמת הרצה</a:t>
            </a:r>
            <a:endParaRPr lang="he-IL" sz="4000" dirty="0"/>
          </a:p>
        </p:txBody>
      </p:sp>
      <p:pic>
        <p:nvPicPr>
          <p:cNvPr id="5" name="Picture 4">
            <a:extLst>
              <a:ext uri="{FF2B5EF4-FFF2-40B4-BE49-F238E27FC236}">
                <a16:creationId xmlns:a16="http://schemas.microsoft.com/office/drawing/2014/main" id="{4486127C-7E18-41D3-B0F9-F7B60042F2E4}"/>
              </a:ext>
            </a:extLst>
          </p:cNvPr>
          <p:cNvPicPr>
            <a:picLocks noChangeAspect="1"/>
          </p:cNvPicPr>
          <p:nvPr/>
        </p:nvPicPr>
        <p:blipFill>
          <a:blip r:embed="rId2"/>
          <a:stretch>
            <a:fillRect/>
          </a:stretch>
        </p:blipFill>
        <p:spPr>
          <a:xfrm>
            <a:off x="4737402" y="350412"/>
            <a:ext cx="2808028" cy="5998303"/>
          </a:xfrm>
          <a:prstGeom prst="rect">
            <a:avLst/>
          </a:prstGeom>
        </p:spPr>
      </p:pic>
      <p:pic>
        <p:nvPicPr>
          <p:cNvPr id="7" name="Picture 6">
            <a:extLst>
              <a:ext uri="{FF2B5EF4-FFF2-40B4-BE49-F238E27FC236}">
                <a16:creationId xmlns:a16="http://schemas.microsoft.com/office/drawing/2014/main" id="{63AC03B3-95E0-46FD-ACB0-13AD12D9509E}"/>
              </a:ext>
            </a:extLst>
          </p:cNvPr>
          <p:cNvPicPr>
            <a:picLocks noChangeAspect="1"/>
          </p:cNvPicPr>
          <p:nvPr/>
        </p:nvPicPr>
        <p:blipFill>
          <a:blip r:embed="rId3"/>
          <a:stretch>
            <a:fillRect/>
          </a:stretch>
        </p:blipFill>
        <p:spPr>
          <a:xfrm>
            <a:off x="8295512" y="350411"/>
            <a:ext cx="2799208" cy="5998303"/>
          </a:xfrm>
          <a:prstGeom prst="rect">
            <a:avLst/>
          </a:prstGeom>
        </p:spPr>
      </p:pic>
      <p:pic>
        <p:nvPicPr>
          <p:cNvPr id="9" name="Picture 8">
            <a:extLst>
              <a:ext uri="{FF2B5EF4-FFF2-40B4-BE49-F238E27FC236}">
                <a16:creationId xmlns:a16="http://schemas.microsoft.com/office/drawing/2014/main" id="{50C879E7-3E44-49B7-9971-10AA95C58ED3}"/>
              </a:ext>
            </a:extLst>
          </p:cNvPr>
          <p:cNvPicPr>
            <a:picLocks noChangeAspect="1"/>
          </p:cNvPicPr>
          <p:nvPr/>
        </p:nvPicPr>
        <p:blipFill>
          <a:blip r:embed="rId4"/>
          <a:stretch>
            <a:fillRect/>
          </a:stretch>
        </p:blipFill>
        <p:spPr>
          <a:xfrm>
            <a:off x="1225616" y="350410"/>
            <a:ext cx="2748911" cy="5998303"/>
          </a:xfrm>
          <a:prstGeom prst="rect">
            <a:avLst/>
          </a:prstGeom>
        </p:spPr>
      </p:pic>
      <p:sp>
        <p:nvSpPr>
          <p:cNvPr id="10" name="Title 1">
            <a:extLst>
              <a:ext uri="{FF2B5EF4-FFF2-40B4-BE49-F238E27FC236}">
                <a16:creationId xmlns:a16="http://schemas.microsoft.com/office/drawing/2014/main" id="{763B6DD3-28D7-4D9B-83A4-74EF061567E8}"/>
              </a:ext>
            </a:extLst>
          </p:cNvPr>
          <p:cNvSpPr txBox="1">
            <a:spLocks/>
          </p:cNvSpPr>
          <p:nvPr/>
        </p:nvSpPr>
        <p:spPr>
          <a:xfrm>
            <a:off x="5785485" y="1209676"/>
            <a:ext cx="2348865" cy="1257300"/>
          </a:xfrm>
          <a:prstGeom prst="rect">
            <a:avLst/>
          </a:prstGeom>
          <a:solidFill>
            <a:schemeClr val="bg1"/>
          </a:solidFill>
          <a:ln>
            <a:solidFill>
              <a:schemeClr val="tx1"/>
            </a:solidFill>
          </a:ln>
        </p:spPr>
        <p:txBody>
          <a:bodyPr vert="horz" lIns="91440" tIns="45720" rIns="91440" bIns="45720" rtlCol="0" anchor="b">
            <a:normAutofit fontScale="85000" lnSpcReduction="20000"/>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נוכל לראות את שווי העגלה שלנו – כלומר את "משקל" העגלה הסופי – בלחיצה על הכפתור הבא</a:t>
            </a:r>
          </a:p>
        </p:txBody>
      </p:sp>
      <p:sp>
        <p:nvSpPr>
          <p:cNvPr id="11" name="Title 1">
            <a:extLst>
              <a:ext uri="{FF2B5EF4-FFF2-40B4-BE49-F238E27FC236}">
                <a16:creationId xmlns:a16="http://schemas.microsoft.com/office/drawing/2014/main" id="{3F73E375-F720-4AD1-AFD2-374D8F17C051}"/>
              </a:ext>
            </a:extLst>
          </p:cNvPr>
          <p:cNvSpPr txBox="1">
            <a:spLocks/>
          </p:cNvSpPr>
          <p:nvPr/>
        </p:nvSpPr>
        <p:spPr>
          <a:xfrm>
            <a:off x="10016014" y="4772238"/>
            <a:ext cx="2099786" cy="990387"/>
          </a:xfrm>
          <a:prstGeom prst="rect">
            <a:avLst/>
          </a:prstGeom>
          <a:solidFill>
            <a:schemeClr val="bg1"/>
          </a:solidFill>
          <a:ln>
            <a:solidFill>
              <a:schemeClr val="tx1"/>
            </a:solidFill>
          </a:ln>
        </p:spPr>
        <p:txBody>
          <a:bodyPr vert="horz" lIns="91440" tIns="45720" rIns="91440" bIns="45720" rtlCol="0" anchor="b">
            <a:normAutofit fontScale="85000" lnSpcReduction="10000"/>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נזין את מספר המוצרים שנרצה לקנות מכל מחלקה בסופר </a:t>
            </a:r>
          </a:p>
        </p:txBody>
      </p:sp>
      <p:cxnSp>
        <p:nvCxnSpPr>
          <p:cNvPr id="13" name="Connector: Curved 12">
            <a:extLst>
              <a:ext uri="{FF2B5EF4-FFF2-40B4-BE49-F238E27FC236}">
                <a16:creationId xmlns:a16="http://schemas.microsoft.com/office/drawing/2014/main" id="{BD934322-510B-4A17-AA85-30B656DD905D}"/>
              </a:ext>
            </a:extLst>
          </p:cNvPr>
          <p:cNvCxnSpPr/>
          <p:nvPr/>
        </p:nvCxnSpPr>
        <p:spPr>
          <a:xfrm rot="5400000">
            <a:off x="6268929" y="3208446"/>
            <a:ext cx="1844893" cy="361950"/>
          </a:xfrm>
          <a:prstGeom prst="curvedConnector3">
            <a:avLst>
              <a:gd name="adj1" fmla="val 101629"/>
            </a:avLst>
          </a:prstGeom>
          <a:ln w="28575">
            <a:tailEnd type="triangle"/>
          </a:ln>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8440721A-EB6F-4346-829B-47BFC9C4945A}"/>
              </a:ext>
            </a:extLst>
          </p:cNvPr>
          <p:cNvSpPr txBox="1">
            <a:spLocks/>
          </p:cNvSpPr>
          <p:nvPr/>
        </p:nvSpPr>
        <p:spPr>
          <a:xfrm>
            <a:off x="2515592" y="3187545"/>
            <a:ext cx="2105534" cy="1280681"/>
          </a:xfrm>
          <a:prstGeom prst="rect">
            <a:avLst/>
          </a:prstGeom>
          <a:solidFill>
            <a:schemeClr val="bg1"/>
          </a:solidFill>
          <a:ln>
            <a:solidFill>
              <a:schemeClr val="tx1"/>
            </a:solidFill>
          </a:ln>
        </p:spPr>
        <p:txBody>
          <a:bodyPr vert="horz" lIns="91440" tIns="45720" rIns="91440" bIns="45720" rtlCol="0" anchor="b">
            <a:normAutofit fontScale="85000" lnSpcReduction="20000"/>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נעדכן את הסל במידת הצורך, וכאשר נרצה לגשת לקופה, נלחץ על הכפתור </a:t>
            </a:r>
            <a:r>
              <a:rPr lang="en-US" sz="2000" b="1" dirty="0">
                <a:latin typeface="BN Varda" panose="02000000000000000000" pitchFamily="2" charset="-79"/>
                <a:cs typeface="BN Varda" panose="02000000000000000000" pitchFamily="2" charset="-79"/>
              </a:rPr>
              <a:t>DONE</a:t>
            </a:r>
            <a:endParaRPr lang="he-IL" sz="2000" b="1" dirty="0">
              <a:latin typeface="BN Varda" panose="02000000000000000000" pitchFamily="2" charset="-79"/>
              <a:cs typeface="BN Varda" panose="02000000000000000000" pitchFamily="2" charset="-79"/>
            </a:endParaRPr>
          </a:p>
        </p:txBody>
      </p:sp>
      <p:cxnSp>
        <p:nvCxnSpPr>
          <p:cNvPr id="16" name="Connector: Curved 15">
            <a:extLst>
              <a:ext uri="{FF2B5EF4-FFF2-40B4-BE49-F238E27FC236}">
                <a16:creationId xmlns:a16="http://schemas.microsoft.com/office/drawing/2014/main" id="{953F8B74-F62C-407E-BE87-E6777AEB1D21}"/>
              </a:ext>
            </a:extLst>
          </p:cNvPr>
          <p:cNvCxnSpPr>
            <a:cxnSpLocks/>
          </p:cNvCxnSpPr>
          <p:nvPr/>
        </p:nvCxnSpPr>
        <p:spPr>
          <a:xfrm rot="5400000">
            <a:off x="2808268" y="4628371"/>
            <a:ext cx="519548" cy="287734"/>
          </a:xfrm>
          <a:prstGeom prst="curvedConnector3">
            <a:avLst>
              <a:gd name="adj1" fmla="val 9033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581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דוגמת הרצה</a:t>
            </a:r>
            <a:endParaRPr lang="he-IL" sz="4000" dirty="0"/>
          </a:p>
        </p:txBody>
      </p:sp>
      <p:pic>
        <p:nvPicPr>
          <p:cNvPr id="4" name="Picture 3">
            <a:extLst>
              <a:ext uri="{FF2B5EF4-FFF2-40B4-BE49-F238E27FC236}">
                <a16:creationId xmlns:a16="http://schemas.microsoft.com/office/drawing/2014/main" id="{E24C3F33-8C94-4D1E-83FD-3ACFDBF53F66}"/>
              </a:ext>
            </a:extLst>
          </p:cNvPr>
          <p:cNvPicPr>
            <a:picLocks noChangeAspect="1"/>
          </p:cNvPicPr>
          <p:nvPr/>
        </p:nvPicPr>
        <p:blipFill>
          <a:blip r:embed="rId2"/>
          <a:stretch>
            <a:fillRect/>
          </a:stretch>
        </p:blipFill>
        <p:spPr>
          <a:xfrm>
            <a:off x="7970804" y="150085"/>
            <a:ext cx="2852048" cy="616927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6931F9F-56C8-4BD8-AF72-460C8BD42B0B}"/>
              </a:ext>
            </a:extLst>
          </p:cNvPr>
          <p:cNvPicPr>
            <a:picLocks noChangeAspect="1"/>
          </p:cNvPicPr>
          <p:nvPr/>
        </p:nvPicPr>
        <p:blipFill rotWithShape="1">
          <a:blip r:embed="rId3"/>
          <a:srcRect l="3035" t="1310"/>
          <a:stretch/>
        </p:blipFill>
        <p:spPr>
          <a:xfrm>
            <a:off x="3329994" y="190497"/>
            <a:ext cx="2767469" cy="6088449"/>
          </a:xfrm>
          <a:prstGeom prst="rect">
            <a:avLst/>
          </a:prstGeom>
        </p:spPr>
      </p:pic>
      <p:pic>
        <p:nvPicPr>
          <p:cNvPr id="8" name="Picture 7">
            <a:extLst>
              <a:ext uri="{FF2B5EF4-FFF2-40B4-BE49-F238E27FC236}">
                <a16:creationId xmlns:a16="http://schemas.microsoft.com/office/drawing/2014/main" id="{513F1567-68C1-4B71-AFB9-27291D4BF7A5}"/>
              </a:ext>
            </a:extLst>
          </p:cNvPr>
          <p:cNvPicPr>
            <a:picLocks noChangeAspect="1"/>
          </p:cNvPicPr>
          <p:nvPr/>
        </p:nvPicPr>
        <p:blipFill rotWithShape="1">
          <a:blip r:embed="rId4"/>
          <a:srcRect t="6727"/>
          <a:stretch/>
        </p:blipFill>
        <p:spPr>
          <a:xfrm>
            <a:off x="163284" y="797551"/>
            <a:ext cx="2378042" cy="4405072"/>
          </a:xfrm>
          <a:prstGeom prst="rect">
            <a:avLst/>
          </a:prstGeom>
        </p:spPr>
      </p:pic>
      <p:sp>
        <p:nvSpPr>
          <p:cNvPr id="9" name="Title 1">
            <a:extLst>
              <a:ext uri="{FF2B5EF4-FFF2-40B4-BE49-F238E27FC236}">
                <a16:creationId xmlns:a16="http://schemas.microsoft.com/office/drawing/2014/main" id="{789CD368-B559-4E57-961F-F5AAD8419EBD}"/>
              </a:ext>
            </a:extLst>
          </p:cNvPr>
          <p:cNvSpPr txBox="1">
            <a:spLocks/>
          </p:cNvSpPr>
          <p:nvPr/>
        </p:nvSpPr>
        <p:spPr>
          <a:xfrm>
            <a:off x="9928930" y="1737360"/>
            <a:ext cx="2099786" cy="990387"/>
          </a:xfrm>
          <a:prstGeom prst="rect">
            <a:avLst/>
          </a:prstGeom>
          <a:solidFill>
            <a:schemeClr val="bg1"/>
          </a:solidFill>
          <a:ln>
            <a:solidFill>
              <a:schemeClr val="tx1"/>
            </a:solidFill>
          </a:ln>
        </p:spPr>
        <p:txBody>
          <a:bodyPr vert="horz" lIns="91440" tIns="45720" rIns="91440" bIns="45720" rtlCol="0" anchor="b">
            <a:normAutofit fontScale="92500"/>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בשלב הזה נוכל להתחרט ולחזור אל הקנייה</a:t>
            </a:r>
          </a:p>
        </p:txBody>
      </p:sp>
      <p:sp>
        <p:nvSpPr>
          <p:cNvPr id="10" name="Title 1">
            <a:extLst>
              <a:ext uri="{FF2B5EF4-FFF2-40B4-BE49-F238E27FC236}">
                <a16:creationId xmlns:a16="http://schemas.microsoft.com/office/drawing/2014/main" id="{334E0B75-AD17-4927-A2EA-0588FDEDA9B2}"/>
              </a:ext>
            </a:extLst>
          </p:cNvPr>
          <p:cNvSpPr txBox="1">
            <a:spLocks/>
          </p:cNvSpPr>
          <p:nvPr/>
        </p:nvSpPr>
        <p:spPr>
          <a:xfrm>
            <a:off x="9772959" y="5080635"/>
            <a:ext cx="2099786" cy="990387"/>
          </a:xfrm>
          <a:prstGeom prst="rect">
            <a:avLst/>
          </a:prstGeom>
          <a:solidFill>
            <a:schemeClr val="bg1"/>
          </a:solidFill>
          <a:ln>
            <a:solidFill>
              <a:schemeClr val="tx1"/>
            </a:solidFill>
          </a:ln>
        </p:spPr>
        <p:txBody>
          <a:bodyPr vert="horz" lIns="91440" tIns="45720" rIns="91440" bIns="45720" rtlCol="0" anchor="b">
            <a:normAutofit fontScale="92500" lnSpcReduction="20000"/>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במידה וסיימנו, נלחץ </a:t>
            </a:r>
            <a:r>
              <a:rPr lang="en-US" sz="2000" b="1" dirty="0">
                <a:latin typeface="BN Varda" panose="02000000000000000000" pitchFamily="2" charset="-79"/>
                <a:cs typeface="BN Varda" panose="02000000000000000000" pitchFamily="2" charset="-79"/>
              </a:rPr>
              <a:t>OK</a:t>
            </a:r>
            <a:r>
              <a:rPr lang="he-IL" sz="2000" b="1" dirty="0">
                <a:latin typeface="BN Varda" panose="02000000000000000000" pitchFamily="2" charset="-79"/>
                <a:cs typeface="BN Varda" panose="02000000000000000000" pitchFamily="2" charset="-79"/>
              </a:rPr>
              <a:t> כדי לדעת לאיזו קופה לגשת</a:t>
            </a:r>
          </a:p>
        </p:txBody>
      </p:sp>
      <p:cxnSp>
        <p:nvCxnSpPr>
          <p:cNvPr id="12" name="Connector: Curved 11">
            <a:extLst>
              <a:ext uri="{FF2B5EF4-FFF2-40B4-BE49-F238E27FC236}">
                <a16:creationId xmlns:a16="http://schemas.microsoft.com/office/drawing/2014/main" id="{508CEF21-DB4F-413E-910D-8D7D0110D9A4}"/>
              </a:ext>
            </a:extLst>
          </p:cNvPr>
          <p:cNvCxnSpPr>
            <a:cxnSpLocks/>
          </p:cNvCxnSpPr>
          <p:nvPr/>
        </p:nvCxnSpPr>
        <p:spPr>
          <a:xfrm rot="16200000" flipV="1">
            <a:off x="8872540" y="3833810"/>
            <a:ext cx="1428750" cy="828679"/>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nector: Curved 16">
            <a:extLst>
              <a:ext uri="{FF2B5EF4-FFF2-40B4-BE49-F238E27FC236}">
                <a16:creationId xmlns:a16="http://schemas.microsoft.com/office/drawing/2014/main" id="{DECCD3A4-DBF0-4C66-9CD3-37A1A3D2693F}"/>
              </a:ext>
            </a:extLst>
          </p:cNvPr>
          <p:cNvCxnSpPr>
            <a:cxnSpLocks/>
          </p:cNvCxnSpPr>
          <p:nvPr/>
        </p:nvCxnSpPr>
        <p:spPr>
          <a:xfrm rot="10800000" flipV="1">
            <a:off x="10487026" y="2756321"/>
            <a:ext cx="809625" cy="701253"/>
          </a:xfrm>
          <a:prstGeom prst="curvedConnector3">
            <a:avLst>
              <a:gd name="adj1" fmla="val 588"/>
            </a:avLst>
          </a:prstGeom>
          <a:ln w="28575">
            <a:tailEnd type="triangle"/>
          </a:ln>
        </p:spPr>
        <p:style>
          <a:lnRef idx="1">
            <a:schemeClr val="dk1"/>
          </a:lnRef>
          <a:fillRef idx="0">
            <a:schemeClr val="dk1"/>
          </a:fillRef>
          <a:effectRef idx="0">
            <a:schemeClr val="dk1"/>
          </a:effectRef>
          <a:fontRef idx="minor">
            <a:schemeClr val="tx1"/>
          </a:fontRef>
        </p:style>
      </p:cxnSp>
      <p:sp>
        <p:nvSpPr>
          <p:cNvPr id="21" name="Title 1">
            <a:extLst>
              <a:ext uri="{FF2B5EF4-FFF2-40B4-BE49-F238E27FC236}">
                <a16:creationId xmlns:a16="http://schemas.microsoft.com/office/drawing/2014/main" id="{160E9C38-1D7D-4205-9F84-72D17C07A38C}"/>
              </a:ext>
            </a:extLst>
          </p:cNvPr>
          <p:cNvSpPr txBox="1">
            <a:spLocks/>
          </p:cNvSpPr>
          <p:nvPr/>
        </p:nvSpPr>
        <p:spPr>
          <a:xfrm>
            <a:off x="5572517" y="526312"/>
            <a:ext cx="2099786" cy="990387"/>
          </a:xfrm>
          <a:prstGeom prst="rect">
            <a:avLst/>
          </a:prstGeom>
          <a:solidFill>
            <a:schemeClr val="bg1"/>
          </a:solidFill>
          <a:ln>
            <a:solidFill>
              <a:schemeClr val="tx1"/>
            </a:solidFill>
          </a:ln>
        </p:spPr>
        <p:txBody>
          <a:bodyPr vert="horz" lIns="91440" tIns="45720" rIns="91440" bIns="45720" rtlCol="0" anchor="b">
            <a:normAutofit fontScale="85000" lnSpcReduction="10000"/>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על המסך יופיע מספר הקופה בה ימתין הלקוח את הזמן הקצר ביותר</a:t>
            </a:r>
          </a:p>
        </p:txBody>
      </p:sp>
      <p:sp>
        <p:nvSpPr>
          <p:cNvPr id="22" name="Title 1">
            <a:extLst>
              <a:ext uri="{FF2B5EF4-FFF2-40B4-BE49-F238E27FC236}">
                <a16:creationId xmlns:a16="http://schemas.microsoft.com/office/drawing/2014/main" id="{13FE190A-DF8E-4E5C-9E1E-FE5EA270871D}"/>
              </a:ext>
            </a:extLst>
          </p:cNvPr>
          <p:cNvSpPr txBox="1">
            <a:spLocks/>
          </p:cNvSpPr>
          <p:nvPr/>
        </p:nvSpPr>
        <p:spPr>
          <a:xfrm>
            <a:off x="5979591" y="2836655"/>
            <a:ext cx="1859484" cy="1592470"/>
          </a:xfrm>
          <a:prstGeom prst="rect">
            <a:avLst/>
          </a:prstGeom>
          <a:solidFill>
            <a:schemeClr val="bg1"/>
          </a:solidFill>
          <a:ln>
            <a:solidFill>
              <a:schemeClr val="tx1"/>
            </a:solidFill>
          </a:ln>
        </p:spPr>
        <p:txBody>
          <a:bodyPr vert="horz" lIns="91440" tIns="45720" rIns="91440" bIns="45720" rtlCol="0" anchor="b">
            <a:normAutofit fontScale="92500" lnSpcReduction="20000"/>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בנוסף יופיע הזמן המשוער בו יגיע הלקוח אל הקופה, וזמן סיום התשלום המשוער</a:t>
            </a:r>
          </a:p>
        </p:txBody>
      </p:sp>
      <p:sp>
        <p:nvSpPr>
          <p:cNvPr id="23" name="Title 1">
            <a:extLst>
              <a:ext uri="{FF2B5EF4-FFF2-40B4-BE49-F238E27FC236}">
                <a16:creationId xmlns:a16="http://schemas.microsoft.com/office/drawing/2014/main" id="{E6C3195B-1774-48D1-A7D3-E661CEB4484E}"/>
              </a:ext>
            </a:extLst>
          </p:cNvPr>
          <p:cNvSpPr txBox="1">
            <a:spLocks/>
          </p:cNvSpPr>
          <p:nvPr/>
        </p:nvSpPr>
        <p:spPr>
          <a:xfrm>
            <a:off x="1897574" y="5322373"/>
            <a:ext cx="2927314" cy="1159971"/>
          </a:xfrm>
          <a:prstGeom prst="rect">
            <a:avLst/>
          </a:prstGeom>
          <a:solidFill>
            <a:schemeClr val="bg1"/>
          </a:solidFill>
          <a:ln>
            <a:solidFill>
              <a:schemeClr val="tx1"/>
            </a:solidFill>
          </a:ln>
        </p:spPr>
        <p:txBody>
          <a:bodyPr vert="horz" lIns="91440" tIns="45720" rIns="91440" bIns="45720" rtlCol="0" anchor="b">
            <a:normAutofit fontScale="85000" lnSpcReduction="10000"/>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he-IL" sz="2000" b="1" dirty="0">
                <a:latin typeface="BN Varda" panose="02000000000000000000" pitchFamily="2" charset="-79"/>
                <a:cs typeface="BN Varda" panose="02000000000000000000" pitchFamily="2" charset="-79"/>
              </a:rPr>
              <a:t>כאשר סיים הלקוח את התשלום בקופה, לחיצה על הכפתור הבא תסיים את השימוש הנוכחי באפליקציה</a:t>
            </a:r>
          </a:p>
        </p:txBody>
      </p:sp>
      <p:cxnSp>
        <p:nvCxnSpPr>
          <p:cNvPr id="25" name="Connector: Curved 24">
            <a:extLst>
              <a:ext uri="{FF2B5EF4-FFF2-40B4-BE49-F238E27FC236}">
                <a16:creationId xmlns:a16="http://schemas.microsoft.com/office/drawing/2014/main" id="{F10D8E23-EC03-4918-B690-8E5D93F72A1E}"/>
              </a:ext>
            </a:extLst>
          </p:cNvPr>
          <p:cNvCxnSpPr/>
          <p:nvPr/>
        </p:nvCxnSpPr>
        <p:spPr>
          <a:xfrm rot="10800000" flipV="1">
            <a:off x="5076826" y="1552575"/>
            <a:ext cx="1285875" cy="633552"/>
          </a:xfrm>
          <a:prstGeom prst="curvedConnector3">
            <a:avLst>
              <a:gd name="adj1" fmla="val 37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2E13391F-12E6-448D-9CFD-BA66DA4DC8D8}"/>
              </a:ext>
            </a:extLst>
          </p:cNvPr>
          <p:cNvCxnSpPr>
            <a:cxnSpLocks/>
          </p:cNvCxnSpPr>
          <p:nvPr/>
        </p:nvCxnSpPr>
        <p:spPr>
          <a:xfrm rot="10800000">
            <a:off x="5453737" y="3294948"/>
            <a:ext cx="587084" cy="152879"/>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E92A6E5-F329-427C-9C9C-1B0C8D799FF1}"/>
              </a:ext>
            </a:extLst>
          </p:cNvPr>
          <p:cNvCxnSpPr>
            <a:cxnSpLocks/>
          </p:cNvCxnSpPr>
          <p:nvPr/>
        </p:nvCxnSpPr>
        <p:spPr>
          <a:xfrm rot="10800000" flipV="1">
            <a:off x="5453737" y="3906118"/>
            <a:ext cx="815740" cy="484905"/>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89E21C4B-17AC-4723-B017-250D0D8454B4}"/>
              </a:ext>
            </a:extLst>
          </p:cNvPr>
          <p:cNvCxnSpPr>
            <a:cxnSpLocks/>
          </p:cNvCxnSpPr>
          <p:nvPr/>
        </p:nvCxnSpPr>
        <p:spPr>
          <a:xfrm rot="5400000" flipH="1" flipV="1">
            <a:off x="4762264" y="5133737"/>
            <a:ext cx="386714" cy="242412"/>
          </a:xfrm>
          <a:prstGeom prst="curvedConnector3">
            <a:avLst>
              <a:gd name="adj1" fmla="val 73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13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C3EA7A-D569-4CD9-A71D-A22A4765D09A}"/>
              </a:ext>
            </a:extLst>
          </p:cNvPr>
          <p:cNvSpPr txBox="1">
            <a:spLocks/>
          </p:cNvSpPr>
          <p:nvPr/>
        </p:nvSpPr>
        <p:spPr>
          <a:xfrm>
            <a:off x="1249680" y="439003"/>
            <a:ext cx="10058400" cy="1450757"/>
          </a:xfrm>
          <a:prstGeom prst="rect">
            <a:avLst/>
          </a:prstGeom>
        </p:spPr>
        <p:txBody>
          <a:bodyPr vert="horz" lIns="91440" tIns="45720" rIns="91440" bIns="45720" rtlCol="0" anchor="b">
            <a:normAutofit/>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r"/>
            <a:r>
              <a:rPr lang="he-IL" sz="4000" dirty="0">
                <a:latin typeface="BN Madregot" panose="02000000000000000000" pitchFamily="2" charset="-79"/>
                <a:cs typeface="BN Madregot" panose="02000000000000000000" pitchFamily="2" charset="-79"/>
              </a:rPr>
              <a:t>לסיום</a:t>
            </a:r>
            <a:endParaRPr lang="he-IL" sz="4000" dirty="0"/>
          </a:p>
        </p:txBody>
      </p:sp>
    </p:spTree>
    <p:extLst>
      <p:ext uri="{BB962C8B-B14F-4D97-AF65-F5344CB8AC3E}">
        <p14:creationId xmlns:p14="http://schemas.microsoft.com/office/powerpoint/2010/main" val="1790337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C3EA7A-D569-4CD9-A71D-A22A4765D09A}"/>
              </a:ext>
            </a:extLst>
          </p:cNvPr>
          <p:cNvSpPr txBox="1">
            <a:spLocks/>
          </p:cNvSpPr>
          <p:nvPr/>
        </p:nvSpPr>
        <p:spPr>
          <a:xfrm>
            <a:off x="1249680" y="439003"/>
            <a:ext cx="10058400" cy="1450757"/>
          </a:xfrm>
          <a:prstGeom prst="rect">
            <a:avLst/>
          </a:prstGeom>
        </p:spPr>
        <p:txBody>
          <a:bodyPr vert="horz" lIns="91440" tIns="45720" rIns="91440" bIns="45720" rtlCol="0" anchor="b">
            <a:normAutofit/>
          </a:bodyPr>
          <a:lst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r"/>
            <a:r>
              <a:rPr lang="he-IL" sz="4000" dirty="0">
                <a:latin typeface="BN Madregot" panose="02000000000000000000" pitchFamily="2" charset="-79"/>
                <a:cs typeface="BN Madregot" panose="02000000000000000000" pitchFamily="2" charset="-79"/>
              </a:rPr>
              <a:t>לסיום</a:t>
            </a:r>
            <a:endParaRPr lang="he-IL" sz="4000" dirty="0"/>
          </a:p>
        </p:txBody>
      </p:sp>
      <p:pic>
        <p:nvPicPr>
          <p:cNvPr id="10" name="Screen Recording 9">
            <a:hlinkClick r:id="" action="ppaction://media"/>
            <a:extLst>
              <a:ext uri="{FF2B5EF4-FFF2-40B4-BE49-F238E27FC236}">
                <a16:creationId xmlns:a16="http://schemas.microsoft.com/office/drawing/2014/main" id="{B80DB419-3D75-4AAD-967D-8DF4E9C054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14550" y="1174750"/>
            <a:ext cx="7962900" cy="4508500"/>
          </a:xfrm>
          <a:prstGeom prst="rect">
            <a:avLst/>
          </a:prstGeom>
        </p:spPr>
      </p:pic>
    </p:spTree>
    <p:extLst>
      <p:ext uri="{BB962C8B-B14F-4D97-AF65-F5344CB8AC3E}">
        <p14:creationId xmlns:p14="http://schemas.microsoft.com/office/powerpoint/2010/main" val="3549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הרעיון</a:t>
            </a:r>
            <a:endParaRPr lang="he-IL" sz="4000" dirty="0"/>
          </a:p>
        </p:txBody>
      </p:sp>
      <p:sp>
        <p:nvSpPr>
          <p:cNvPr id="3" name="Content Placeholder 2">
            <a:extLst>
              <a:ext uri="{FF2B5EF4-FFF2-40B4-BE49-F238E27FC236}">
                <a16:creationId xmlns:a16="http://schemas.microsoft.com/office/drawing/2014/main" id="{A1C34569-5378-4F75-9701-C78FAAE7F595}"/>
              </a:ext>
            </a:extLst>
          </p:cNvPr>
          <p:cNvSpPr>
            <a:spLocks noGrp="1"/>
          </p:cNvSpPr>
          <p:nvPr>
            <p:ph idx="1"/>
          </p:nvPr>
        </p:nvSpPr>
        <p:spPr>
          <a:xfrm>
            <a:off x="581026" y="1914525"/>
            <a:ext cx="10638472" cy="3583726"/>
          </a:xfrm>
        </p:spPr>
        <p:txBody>
          <a:bodyPr>
            <a:noAutofit/>
          </a:bodyPr>
          <a:lstStyle/>
          <a:p>
            <a:r>
              <a:rPr lang="he-IL" sz="1700" dirty="0">
                <a:latin typeface="BN Madregot" panose="02000000000000000000" pitchFamily="2" charset="-79"/>
                <a:cs typeface="BN Madregot" panose="02000000000000000000" pitchFamily="2" charset="-79"/>
              </a:rPr>
              <a:t>המטרה שלנו – לקצר את זמני ההמתנה לתורים בסופר.</a:t>
            </a:r>
          </a:p>
          <a:p>
            <a:r>
              <a:rPr lang="he-IL" sz="1700" dirty="0">
                <a:latin typeface="BN Madregot" panose="02000000000000000000" pitchFamily="2" charset="-79"/>
                <a:cs typeface="BN Madregot" panose="02000000000000000000" pitchFamily="2" charset="-79"/>
              </a:rPr>
              <a:t>המוצר – אפליקציה בעזרתה יוכל כל לקוח לתעד את הקנייה שלו בסופר בקלות, שתעזור ללקוח לבחור את הקופה הנכונה ביותר עבורו – על מנת לקצר את זמן ההמתנה שלו לתשלום בסופר.</a:t>
            </a:r>
          </a:p>
          <a:p>
            <a:r>
              <a:rPr lang="he-IL" sz="1700" dirty="0">
                <a:latin typeface="BN Madregot" panose="02000000000000000000" pitchFamily="2" charset="-79"/>
                <a:cs typeface="BN Madregot" panose="02000000000000000000" pitchFamily="2" charset="-79"/>
              </a:rPr>
              <a:t>איך זה יעבוד – כל מחלקה בסופר תוגדר לפי ה"משקל" של המוצרים הנמצאים בה. המשקל של כל מוצר נקבע בהתאם לזמן הממוצע שנדרש כדי להעביר אותו בקופה. (כל משקל נקבע לאחר איסוף נתונים והסקת המסקנות מהנתונים). הלקוח יזין במהלך הקנייה כמה מוצרים הוא אסף מכל מחלקה, ובסיום הקנייה האפליקציה תחשב את הזמן הצפוי לו בקופה, ותעדכן את מערכת התורים בהתאם. בכך שהוא מעדכן את סל המוצרים שלו – נוכל לדעת לטובת הלקוחות הבאים אחריו כמה זמן הלקוח יהיה בקופה. בעזרת נתונים של לקוחות אחרים שסיימו את הקנייה לפני הלקוח – יקבל הלקוח מידע על הקופה הכדאית ביותר בשבילו בכדי לקצר את זמן ההמתנה שלו בתור.</a:t>
            </a:r>
          </a:p>
          <a:p>
            <a:r>
              <a:rPr lang="he-IL" sz="1700" dirty="0">
                <a:latin typeface="BN Madregot" panose="02000000000000000000" pitchFamily="2" charset="-79"/>
                <a:cs typeface="BN Madregot" panose="02000000000000000000" pitchFamily="2" charset="-79"/>
              </a:rPr>
              <a:t>מה זה ידרוש מכל סופר – סידור מחדש של המוצרים בסופר, בהתאם ל"משקל" שהוגדר לכל מוצר.</a:t>
            </a:r>
          </a:p>
          <a:p>
            <a:r>
              <a:rPr lang="he-IL" sz="1700" dirty="0">
                <a:latin typeface="BN Madregot" panose="02000000000000000000" pitchFamily="2" charset="-79"/>
                <a:cs typeface="BN Madregot" panose="02000000000000000000" pitchFamily="2" charset="-79"/>
              </a:rPr>
              <a:t>למי המוצר מיועד – לכל לקוח שמוכן להשתמש באמצעים טכנולוגיים על מנת לייעל את בחירת התורים בסופר. </a:t>
            </a:r>
          </a:p>
        </p:txBody>
      </p:sp>
    </p:spTree>
    <p:extLst>
      <p:ext uri="{BB962C8B-B14F-4D97-AF65-F5344CB8AC3E}">
        <p14:creationId xmlns:p14="http://schemas.microsoft.com/office/powerpoint/2010/main" val="124663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איסוף נתונים</a:t>
            </a:r>
            <a:endParaRPr lang="he-IL" sz="4000" dirty="0"/>
          </a:p>
        </p:txBody>
      </p:sp>
      <p:sp>
        <p:nvSpPr>
          <p:cNvPr id="11" name="Content Placeholder 2">
            <a:extLst>
              <a:ext uri="{FF2B5EF4-FFF2-40B4-BE49-F238E27FC236}">
                <a16:creationId xmlns:a16="http://schemas.microsoft.com/office/drawing/2014/main" id="{A935DB0A-04AF-4D39-8DDC-4D38FE5F0F0B}"/>
              </a:ext>
            </a:extLst>
          </p:cNvPr>
          <p:cNvSpPr>
            <a:spLocks noGrp="1"/>
          </p:cNvSpPr>
          <p:nvPr>
            <p:ph idx="1"/>
          </p:nvPr>
        </p:nvSpPr>
        <p:spPr>
          <a:xfrm>
            <a:off x="1097280" y="2108201"/>
            <a:ext cx="10058400" cy="3760891"/>
          </a:xfrm>
        </p:spPr>
        <p:txBody>
          <a:bodyPr>
            <a:normAutofit fontScale="92500" lnSpcReduction="20000"/>
          </a:bodyPr>
          <a:lstStyle/>
          <a:p>
            <a:r>
              <a:rPr lang="he-IL" dirty="0">
                <a:latin typeface="BN Madregot" panose="02000000000000000000" pitchFamily="2" charset="-79"/>
                <a:cs typeface="BN Madregot" panose="02000000000000000000" pitchFamily="2" charset="-79"/>
              </a:rPr>
              <a:t>1. תצפיות בסופר -</a:t>
            </a:r>
          </a:p>
          <a:p>
            <a:r>
              <a:rPr lang="he-IL" dirty="0">
                <a:latin typeface="BN Madregot" panose="02000000000000000000" pitchFamily="2" charset="-79"/>
                <a:cs typeface="BN Madregot" panose="02000000000000000000" pitchFamily="2" charset="-79"/>
              </a:rPr>
              <a:t>אספנו מידע על זמני ההמתנה הממוצעים בתורים בסופר, בדקנו מה הזמן הממוצע שלוקח להעביר מוצרים מסוימים, בדקנו כמה זמן נדרש מלקוח לשלם באמצעי תשלום שונים ועוד.</a:t>
            </a:r>
          </a:p>
          <a:p>
            <a:r>
              <a:rPr lang="he-IL" dirty="0">
                <a:latin typeface="BN Madregot" panose="02000000000000000000" pitchFamily="2" charset="-79"/>
                <a:cs typeface="BN Madregot" panose="02000000000000000000" pitchFamily="2" charset="-79"/>
              </a:rPr>
              <a:t>את התצפית ניהלנו על כשתי קופות בכל פעם בשני סופרים שונים, סך הכל שלושה ימים של תצפיות.</a:t>
            </a:r>
          </a:p>
          <a:p>
            <a:r>
              <a:rPr lang="he-IL" dirty="0">
                <a:latin typeface="BN Madregot" panose="02000000000000000000" pitchFamily="2" charset="-79"/>
                <a:cs typeface="BN Madregot" panose="02000000000000000000" pitchFamily="2" charset="-79"/>
              </a:rPr>
              <a:t>2. סקר -</a:t>
            </a:r>
          </a:p>
          <a:p>
            <a:r>
              <a:rPr lang="he-IL" dirty="0">
                <a:latin typeface="BN Madregot" panose="02000000000000000000" pitchFamily="2" charset="-79"/>
                <a:cs typeface="BN Madregot" panose="02000000000000000000" pitchFamily="2" charset="-79"/>
              </a:rPr>
              <a:t>לפני ההחלטה על המוצר, בדקנו מה הצורך בשוק, האם אנשים מרגישים צורך בשינוי, מה הם מוכנים לעשות בכדי לקצר את זמני ההמתנה שלהם בסופר ועוד.</a:t>
            </a:r>
          </a:p>
          <a:p>
            <a:r>
              <a:rPr lang="he-IL" dirty="0">
                <a:latin typeface="BN Madregot" panose="02000000000000000000" pitchFamily="2" charset="-79"/>
                <a:cs typeface="BN Madregot" panose="02000000000000000000" pitchFamily="2" charset="-79"/>
              </a:rPr>
              <a:t>את הסקר העברנו בקרב אנשים שהולכים לסופר על בסיס שבועי, ולבסוף ניתחנו את הנתונים שהתקבלו בכדי להבין מה ההעדפות של לקוחות הסופרים.</a:t>
            </a:r>
          </a:p>
        </p:txBody>
      </p:sp>
    </p:spTree>
    <p:extLst>
      <p:ext uri="{BB962C8B-B14F-4D97-AF65-F5344CB8AC3E}">
        <p14:creationId xmlns:p14="http://schemas.microsoft.com/office/powerpoint/2010/main" val="219787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תצפית בסופר</a:t>
            </a:r>
            <a:endParaRPr lang="he-IL" sz="4000" dirty="0"/>
          </a:p>
        </p:txBody>
      </p:sp>
      <p:sp>
        <p:nvSpPr>
          <p:cNvPr id="11" name="Content Placeholder 2">
            <a:extLst>
              <a:ext uri="{FF2B5EF4-FFF2-40B4-BE49-F238E27FC236}">
                <a16:creationId xmlns:a16="http://schemas.microsoft.com/office/drawing/2014/main" id="{A935DB0A-04AF-4D39-8DDC-4D38FE5F0F0B}"/>
              </a:ext>
            </a:extLst>
          </p:cNvPr>
          <p:cNvSpPr>
            <a:spLocks noGrp="1"/>
          </p:cNvSpPr>
          <p:nvPr>
            <p:ph idx="1"/>
          </p:nvPr>
        </p:nvSpPr>
        <p:spPr>
          <a:xfrm>
            <a:off x="427809" y="1962151"/>
            <a:ext cx="10727871" cy="4381500"/>
          </a:xfrm>
        </p:spPr>
        <p:txBody>
          <a:bodyPr>
            <a:normAutofit fontScale="92500"/>
          </a:bodyPr>
          <a:lstStyle/>
          <a:p>
            <a:pPr algn="ctr"/>
            <a:r>
              <a:rPr lang="he-IL" sz="1600" b="1" u="sng" dirty="0">
                <a:latin typeface="BN Madregot" panose="02000000000000000000" pitchFamily="2" charset="-79"/>
                <a:cs typeface="BN Madregot" panose="02000000000000000000" pitchFamily="2" charset="-79"/>
              </a:rPr>
              <a:t>28.04.2021 - רמי לוי - סניף ביג   -   1.05.2021 - שופרסל דיל - קניון שאול המלך   -    2.05.2021 - רמי לוי - סניף ביג</a:t>
            </a:r>
          </a:p>
          <a:p>
            <a:r>
              <a:rPr lang="he-IL" sz="1600" dirty="0">
                <a:latin typeface="BN Madregot" panose="02000000000000000000" pitchFamily="2" charset="-79"/>
                <a:cs typeface="BN Madregot" panose="02000000000000000000" pitchFamily="2" charset="-79"/>
              </a:rPr>
              <a:t>בסיום שלושת ימי התצפית – הגענו למסקנות הבאות:</a:t>
            </a:r>
          </a:p>
          <a:p>
            <a:r>
              <a:rPr lang="he-IL" sz="1600" dirty="0">
                <a:latin typeface="BN Madregot" panose="02000000000000000000" pitchFamily="2" charset="-79"/>
                <a:cs typeface="BN Madregot" panose="02000000000000000000" pitchFamily="2" charset="-79"/>
              </a:rPr>
              <a:t>* </a:t>
            </a:r>
            <a:r>
              <a:rPr lang="he-IL" sz="1600" u="sng" dirty="0">
                <a:latin typeface="BN Madregot" panose="02000000000000000000" pitchFamily="2" charset="-79"/>
                <a:cs typeface="BN Madregot" panose="02000000000000000000" pitchFamily="2" charset="-79"/>
              </a:rPr>
              <a:t>חלוקת מוצרים עבור כל לקוח:</a:t>
            </a:r>
            <a:r>
              <a:rPr lang="he-IL" sz="1600" dirty="0">
                <a:latin typeface="BN Madregot" panose="02000000000000000000" pitchFamily="2" charset="-79"/>
                <a:cs typeface="BN Madregot" panose="02000000000000000000" pitchFamily="2" charset="-79"/>
              </a:rPr>
              <a:t> בממוצע כל לקוח הגיע עם כ-18 מוצרים לקופה.</a:t>
            </a:r>
          </a:p>
          <a:p>
            <a:r>
              <a:rPr lang="he-IL" sz="1600" dirty="0">
                <a:latin typeface="BN Madregot" panose="02000000000000000000" pitchFamily="2" charset="-79"/>
                <a:cs typeface="BN Madregot" panose="02000000000000000000" pitchFamily="2" charset="-79"/>
              </a:rPr>
              <a:t>‫* </a:t>
            </a:r>
            <a:r>
              <a:rPr lang="he-IL" sz="1600" u="sng" dirty="0">
                <a:latin typeface="BN Madregot" panose="02000000000000000000" pitchFamily="2" charset="-79"/>
                <a:cs typeface="BN Madregot" panose="02000000000000000000" pitchFamily="2" charset="-79"/>
              </a:rPr>
              <a:t>ישנם מוצרים אשר דורשים יותר זמן בקופה מאשר מוצרים אחרים</a:t>
            </a:r>
            <a:r>
              <a:rPr lang="he-IL" sz="1600" dirty="0">
                <a:latin typeface="BN Madregot" panose="02000000000000000000" pitchFamily="2" charset="-79"/>
                <a:cs typeface="BN Madregot" panose="02000000000000000000" pitchFamily="2" charset="-79"/>
              </a:rPr>
              <a:t>, לדוגמה:</a:t>
            </a:r>
          </a:p>
          <a:p>
            <a:r>
              <a:rPr lang="he-IL" sz="1600" dirty="0">
                <a:latin typeface="BN Madregot" panose="02000000000000000000" pitchFamily="2" charset="-79"/>
                <a:cs typeface="BN Madregot" panose="02000000000000000000" pitchFamily="2" charset="-79"/>
              </a:rPr>
              <a:t>1. מוצרים כבדים, למשל: שישיית מים, ארגזי שתייה קלה, מזון לבעלי חיים, מוצרים שהסופר מציע בנוסף לדברי המזון (כמו מנגל, גחלים ועוד). </a:t>
            </a:r>
          </a:p>
          <a:p>
            <a:r>
              <a:rPr lang="he-IL" sz="1600" dirty="0">
                <a:latin typeface="BN Madregot" panose="02000000000000000000" pitchFamily="2" charset="-79"/>
                <a:cs typeface="BN Madregot" panose="02000000000000000000" pitchFamily="2" charset="-79"/>
              </a:rPr>
              <a:t>העברת מוצרים כבדים עיכבה את התשלום בשתי דרכים עיקריות: </a:t>
            </a:r>
          </a:p>
          <a:p>
            <a:r>
              <a:rPr lang="he-IL" sz="1600" dirty="0">
                <a:latin typeface="BN Madregot" panose="02000000000000000000" pitchFamily="2" charset="-79"/>
                <a:cs typeface="BN Madregot" panose="02000000000000000000" pitchFamily="2" charset="-79"/>
              </a:rPr>
              <a:t>- הלקוח התעכב עד שהצליח להעביר את המוצר אל הקופה עצמה</a:t>
            </a:r>
          </a:p>
          <a:p>
            <a:r>
              <a:rPr lang="he-IL" sz="1600" dirty="0">
                <a:latin typeface="BN Madregot" panose="02000000000000000000" pitchFamily="2" charset="-79"/>
                <a:cs typeface="BN Madregot" panose="02000000000000000000" pitchFamily="2" charset="-79"/>
              </a:rPr>
              <a:t>- בקופה התבקש הלקוח שלא להניח את המוצר בקופה – וחיפשה את הברקוד במחשב (או לחלופין התבקש הלקוח להקריא את הקוד).</a:t>
            </a:r>
          </a:p>
          <a:p>
            <a:r>
              <a:rPr lang="he-IL" sz="1600" dirty="0">
                <a:latin typeface="BN Madregot" panose="02000000000000000000" pitchFamily="2" charset="-79"/>
                <a:cs typeface="BN Madregot" panose="02000000000000000000" pitchFamily="2" charset="-79"/>
              </a:rPr>
              <a:t>זמן העיכוב הממוצע למוצר כבד: כ-9 שניות.</a:t>
            </a:r>
          </a:p>
        </p:txBody>
      </p:sp>
    </p:spTree>
    <p:extLst>
      <p:ext uri="{BB962C8B-B14F-4D97-AF65-F5344CB8AC3E}">
        <p14:creationId xmlns:p14="http://schemas.microsoft.com/office/powerpoint/2010/main" val="264795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תצפית בסופר</a:t>
            </a:r>
            <a:endParaRPr lang="he-IL" sz="4000" dirty="0"/>
          </a:p>
        </p:txBody>
      </p:sp>
      <p:sp>
        <p:nvSpPr>
          <p:cNvPr id="11" name="Content Placeholder 2">
            <a:extLst>
              <a:ext uri="{FF2B5EF4-FFF2-40B4-BE49-F238E27FC236}">
                <a16:creationId xmlns:a16="http://schemas.microsoft.com/office/drawing/2014/main" id="{A935DB0A-04AF-4D39-8DDC-4D38FE5F0F0B}"/>
              </a:ext>
            </a:extLst>
          </p:cNvPr>
          <p:cNvSpPr>
            <a:spLocks noGrp="1"/>
          </p:cNvSpPr>
          <p:nvPr>
            <p:ph idx="1"/>
          </p:nvPr>
        </p:nvSpPr>
        <p:spPr>
          <a:xfrm>
            <a:off x="676275" y="2108201"/>
            <a:ext cx="10479405" cy="3760891"/>
          </a:xfrm>
        </p:spPr>
        <p:txBody>
          <a:bodyPr>
            <a:noAutofit/>
          </a:bodyPr>
          <a:lstStyle/>
          <a:p>
            <a:r>
              <a:rPr lang="he-IL" sz="1600" dirty="0">
                <a:solidFill>
                  <a:schemeClr val="tx1"/>
                </a:solidFill>
                <a:latin typeface="BN Madregot" panose="02000000000000000000" pitchFamily="2" charset="-79"/>
                <a:cs typeface="BN Madregot" panose="02000000000000000000" pitchFamily="2" charset="-79"/>
              </a:rPr>
              <a:t>2. פירות וירקות, פיצוחים במשקל, זיתים במשקל ועוד.</a:t>
            </a:r>
          </a:p>
          <a:p>
            <a:r>
              <a:rPr lang="he-IL" sz="1600" dirty="0">
                <a:solidFill>
                  <a:schemeClr val="tx1"/>
                </a:solidFill>
                <a:latin typeface="BN Madregot" panose="02000000000000000000" pitchFamily="2" charset="-79"/>
                <a:cs typeface="BN Madregot" panose="02000000000000000000" pitchFamily="2" charset="-79"/>
              </a:rPr>
              <a:t>צריך לשקול כל שקית בנפרד ולבחור את הפריט המתאים בתפריט כדי להוסיף לחשבון. זמן העיכוב הממוצע למוצר ממחלקת פירות\ירקות\פיצוחים במשקל – כ- 6 שניות.</a:t>
            </a:r>
          </a:p>
          <a:p>
            <a:r>
              <a:rPr lang="he-IL" sz="1600" dirty="0">
                <a:solidFill>
                  <a:schemeClr val="tx1"/>
                </a:solidFill>
                <a:latin typeface="BN Madregot" panose="02000000000000000000" pitchFamily="2" charset="-79"/>
                <a:cs typeface="BN Madregot" panose="02000000000000000000" pitchFamily="2" charset="-79"/>
              </a:rPr>
              <a:t>3. מוצרים אלכוהוליים וסיגריות (מעל גיל 18)</a:t>
            </a:r>
          </a:p>
          <a:p>
            <a:r>
              <a:rPr lang="he-IL" sz="1600" dirty="0">
                <a:solidFill>
                  <a:schemeClr val="tx1"/>
                </a:solidFill>
                <a:latin typeface="BN Madregot" panose="02000000000000000000" pitchFamily="2" charset="-79"/>
                <a:cs typeface="BN Madregot" panose="02000000000000000000" pitchFamily="2" charset="-79"/>
              </a:rPr>
              <a:t>זמן העיכוב במקרים בהם התבקש הלקוח להציג תעודה מזהה – כ- 11 שניות</a:t>
            </a:r>
          </a:p>
          <a:p>
            <a:r>
              <a:rPr lang="he-IL" sz="1600" dirty="0">
                <a:solidFill>
                  <a:schemeClr val="tx1"/>
                </a:solidFill>
                <a:latin typeface="BN Madregot" panose="02000000000000000000" pitchFamily="2" charset="-79"/>
                <a:cs typeface="BN Madregot" panose="02000000000000000000" pitchFamily="2" charset="-79"/>
              </a:rPr>
              <a:t>במחצית מהפעמים בהם צפינו, לא התבקש הלקוח להציג תעודה מזהה כלל, ולכן בסך הכל זמן העיכוב הממוצע ברכישת מוצרים המיועדים לגיל 18+ הוא כ-5.5 שניות.</a:t>
            </a:r>
          </a:p>
          <a:p>
            <a:r>
              <a:rPr lang="he-IL" sz="1600" dirty="0">
                <a:solidFill>
                  <a:schemeClr val="tx1"/>
                </a:solidFill>
                <a:latin typeface="BN Madregot" panose="02000000000000000000" pitchFamily="2" charset="-79"/>
                <a:cs typeface="BN Madregot" panose="02000000000000000000" pitchFamily="2" charset="-79"/>
              </a:rPr>
              <a:t>4. קניית פריטים בודדים לעומת מארזים, למשל: מארז מעדנים לעומת 4 יחידות בודדות של אותו מעדן, קניית מארז סגור של שקיות במבה במקום כמה שקיות במבה בודדות ועוד. זמן ההעברה של מארז מהירה יותר מהעברת מוצרים בודדים.</a:t>
            </a:r>
          </a:p>
          <a:p>
            <a:r>
              <a:rPr lang="he-IL" sz="1600" dirty="0">
                <a:solidFill>
                  <a:schemeClr val="tx1"/>
                </a:solidFill>
                <a:latin typeface="BN Madregot" panose="02000000000000000000" pitchFamily="2" charset="-79"/>
                <a:cs typeface="BN Madregot" panose="02000000000000000000" pitchFamily="2" charset="-79"/>
              </a:rPr>
              <a:t>זמן העיכוב במקרים בהם בחר הלקוח במספר מוצרים בודדים מאותו הסוג במקום מארז של אותו המוצר: כ- 2.5 שניות.</a:t>
            </a:r>
          </a:p>
          <a:p>
            <a:endParaRPr lang="he-IL" sz="1600" dirty="0">
              <a:solidFill>
                <a:schemeClr val="tx1"/>
              </a:solidFill>
              <a:latin typeface="BN Madregot" panose="02000000000000000000" pitchFamily="2" charset="-79"/>
              <a:cs typeface="BN Madregot" panose="02000000000000000000" pitchFamily="2" charset="-79"/>
            </a:endParaRPr>
          </a:p>
        </p:txBody>
      </p:sp>
    </p:spTree>
    <p:extLst>
      <p:ext uri="{BB962C8B-B14F-4D97-AF65-F5344CB8AC3E}">
        <p14:creationId xmlns:p14="http://schemas.microsoft.com/office/powerpoint/2010/main" val="416676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תצפית בסופר</a:t>
            </a:r>
            <a:endParaRPr lang="he-IL" sz="4000" dirty="0"/>
          </a:p>
        </p:txBody>
      </p:sp>
      <p:sp>
        <p:nvSpPr>
          <p:cNvPr id="11" name="Content Placeholder 2">
            <a:extLst>
              <a:ext uri="{FF2B5EF4-FFF2-40B4-BE49-F238E27FC236}">
                <a16:creationId xmlns:a16="http://schemas.microsoft.com/office/drawing/2014/main" id="{A935DB0A-04AF-4D39-8DDC-4D38FE5F0F0B}"/>
              </a:ext>
            </a:extLst>
          </p:cNvPr>
          <p:cNvSpPr>
            <a:spLocks noGrp="1"/>
          </p:cNvSpPr>
          <p:nvPr>
            <p:ph idx="1"/>
          </p:nvPr>
        </p:nvSpPr>
        <p:spPr>
          <a:xfrm>
            <a:off x="1097280" y="2108201"/>
            <a:ext cx="10058400" cy="3760891"/>
          </a:xfrm>
        </p:spPr>
        <p:txBody>
          <a:bodyPr>
            <a:noAutofit/>
          </a:bodyPr>
          <a:lstStyle/>
          <a:p>
            <a:r>
              <a:rPr lang="he-IL" sz="1800" dirty="0">
                <a:solidFill>
                  <a:schemeClr val="tx1"/>
                </a:solidFill>
                <a:latin typeface="BN Madregot" panose="02000000000000000000" pitchFamily="2" charset="-79"/>
                <a:cs typeface="BN Madregot" panose="02000000000000000000" pitchFamily="2" charset="-79"/>
              </a:rPr>
              <a:t>5. מבצעים: 3 במבצע, 2+1 וכדומה.</a:t>
            </a:r>
          </a:p>
          <a:p>
            <a:r>
              <a:rPr lang="he-IL" sz="1800" dirty="0">
                <a:solidFill>
                  <a:schemeClr val="tx1"/>
                </a:solidFill>
                <a:latin typeface="BN Madregot" panose="02000000000000000000" pitchFamily="2" charset="-79"/>
                <a:cs typeface="BN Madregot" panose="02000000000000000000" pitchFamily="2" charset="-79"/>
              </a:rPr>
              <a:t>לקוחות אשר פספסו מבצע מסוים, שהוצע להם במעמד התשלום, יצרו עיכוב משמעותי כאשר התלבטו אם הם מעוניינים במבצע או לא, ובמיוחד כאשר בחרו ללכת ולהביא מוצרים נוספים. בחלק מהפעמים, עובדי הסופר מסייעים בהוספת המוצרים.</a:t>
            </a:r>
          </a:p>
          <a:p>
            <a:r>
              <a:rPr lang="he-IL" sz="1800" dirty="0">
                <a:solidFill>
                  <a:schemeClr val="tx1"/>
                </a:solidFill>
                <a:latin typeface="BN Madregot" panose="02000000000000000000" pitchFamily="2" charset="-79"/>
                <a:cs typeface="BN Madregot" panose="02000000000000000000" pitchFamily="2" charset="-79"/>
              </a:rPr>
              <a:t>לכן, זמן העיכוב במקרה בו לקוח מוסיף מוצרים נוספים בגלל מבצע: כ- דקה ו-42 שניות.</a:t>
            </a:r>
          </a:p>
          <a:p>
            <a:r>
              <a:rPr lang="he-IL" sz="1800" dirty="0">
                <a:solidFill>
                  <a:schemeClr val="tx1"/>
                </a:solidFill>
                <a:latin typeface="BN Madregot" panose="02000000000000000000" pitchFamily="2" charset="-79"/>
                <a:cs typeface="BN Madregot" panose="02000000000000000000" pitchFamily="2" charset="-79"/>
              </a:rPr>
              <a:t>מבצעי קו קופה לעומת זאת, עיכבו קנייה בכ-3 שניות בלבד.</a:t>
            </a:r>
          </a:p>
          <a:p>
            <a:r>
              <a:rPr lang="he-IL" sz="1800" dirty="0">
                <a:solidFill>
                  <a:schemeClr val="tx1"/>
                </a:solidFill>
                <a:latin typeface="BN Madregot" panose="02000000000000000000" pitchFamily="2" charset="-79"/>
                <a:cs typeface="BN Madregot" panose="02000000000000000000" pitchFamily="2" charset="-79"/>
              </a:rPr>
              <a:t>* </a:t>
            </a:r>
            <a:r>
              <a:rPr lang="he-IL" sz="1800" u="sng" dirty="0">
                <a:solidFill>
                  <a:schemeClr val="tx1"/>
                </a:solidFill>
                <a:latin typeface="BN Madregot" panose="02000000000000000000" pitchFamily="2" charset="-79"/>
                <a:cs typeface="BN Madregot" panose="02000000000000000000" pitchFamily="2" charset="-79"/>
              </a:rPr>
              <a:t>שיטות תשלום שונות גרמו לזמני המתנה שונים:</a:t>
            </a:r>
          </a:p>
          <a:p>
            <a:r>
              <a:rPr lang="he-IL" sz="1800" dirty="0">
                <a:solidFill>
                  <a:schemeClr val="tx1"/>
                </a:solidFill>
                <a:latin typeface="BN Madregot" panose="02000000000000000000" pitchFamily="2" charset="-79"/>
                <a:cs typeface="BN Madregot" panose="02000000000000000000" pitchFamily="2" charset="-79"/>
              </a:rPr>
              <a:t>1. כרטיס אשראי – מהתצפיות שלנו, עולה כי תשלום באשראי היא השיטה היעילה והמהירה ביותר מבין כל שיטות התשלום אליהן נחשפנו.</a:t>
            </a:r>
          </a:p>
          <a:p>
            <a:r>
              <a:rPr lang="he-IL" sz="1800" dirty="0">
                <a:solidFill>
                  <a:schemeClr val="tx1"/>
                </a:solidFill>
                <a:latin typeface="BN Madregot" panose="02000000000000000000" pitchFamily="2" charset="-79"/>
                <a:cs typeface="BN Madregot" panose="02000000000000000000" pitchFamily="2" charset="-79"/>
              </a:rPr>
              <a:t>זמן תשלום בממוצע: כ-18 שניות, כולל חתימה.</a:t>
            </a:r>
          </a:p>
          <a:p>
            <a:endParaRPr lang="he-IL" sz="1800" dirty="0">
              <a:solidFill>
                <a:schemeClr val="tx1"/>
              </a:solidFill>
              <a:latin typeface="BN Madregot" panose="02000000000000000000" pitchFamily="2" charset="-79"/>
              <a:cs typeface="BN Madregot" panose="02000000000000000000" pitchFamily="2" charset="-79"/>
            </a:endParaRPr>
          </a:p>
          <a:p>
            <a:endParaRPr lang="he-IL" sz="1800" dirty="0">
              <a:solidFill>
                <a:schemeClr val="tx1"/>
              </a:solidFill>
              <a:latin typeface="BN Madregot" panose="02000000000000000000" pitchFamily="2" charset="-79"/>
              <a:cs typeface="BN Madregot" panose="02000000000000000000" pitchFamily="2" charset="-79"/>
            </a:endParaRPr>
          </a:p>
        </p:txBody>
      </p:sp>
    </p:spTree>
    <p:extLst>
      <p:ext uri="{BB962C8B-B14F-4D97-AF65-F5344CB8AC3E}">
        <p14:creationId xmlns:p14="http://schemas.microsoft.com/office/powerpoint/2010/main" val="2741669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תצפית בסופר</a:t>
            </a:r>
            <a:endParaRPr lang="he-IL" sz="4000" dirty="0"/>
          </a:p>
        </p:txBody>
      </p:sp>
      <p:sp>
        <p:nvSpPr>
          <p:cNvPr id="11" name="Content Placeholder 2">
            <a:extLst>
              <a:ext uri="{FF2B5EF4-FFF2-40B4-BE49-F238E27FC236}">
                <a16:creationId xmlns:a16="http://schemas.microsoft.com/office/drawing/2014/main" id="{A935DB0A-04AF-4D39-8DDC-4D38FE5F0F0B}"/>
              </a:ext>
            </a:extLst>
          </p:cNvPr>
          <p:cNvSpPr>
            <a:spLocks noGrp="1"/>
          </p:cNvSpPr>
          <p:nvPr>
            <p:ph idx="1"/>
          </p:nvPr>
        </p:nvSpPr>
        <p:spPr>
          <a:xfrm>
            <a:off x="428625" y="1962151"/>
            <a:ext cx="10727055" cy="4400550"/>
          </a:xfrm>
        </p:spPr>
        <p:txBody>
          <a:bodyPr>
            <a:normAutofit lnSpcReduction="10000"/>
          </a:bodyPr>
          <a:lstStyle/>
          <a:p>
            <a:r>
              <a:rPr lang="he-IL" sz="1800" dirty="0">
                <a:solidFill>
                  <a:schemeClr val="tx1"/>
                </a:solidFill>
                <a:latin typeface="BN Madregot" panose="02000000000000000000" pitchFamily="2" charset="-79"/>
                <a:cs typeface="BN Madregot" panose="02000000000000000000" pitchFamily="2" charset="-79"/>
              </a:rPr>
              <a:t>2. מזומן - שיטת תשלום זו השתנתה מפעם לפעם בהתאם ללקוחות ולשימוש בשטרות/מטבעות לצורך התשלום, בנוסף דיוק במתן העודף (עד לרמת עשרות האגורות) יצר עיכוב. </a:t>
            </a:r>
          </a:p>
          <a:p>
            <a:r>
              <a:rPr lang="he-IL" sz="1800" dirty="0">
                <a:solidFill>
                  <a:schemeClr val="tx1"/>
                </a:solidFill>
                <a:latin typeface="BN Madregot" panose="02000000000000000000" pitchFamily="2" charset="-79"/>
                <a:cs typeface="BN Madregot" panose="02000000000000000000" pitchFamily="2" charset="-79"/>
              </a:rPr>
              <a:t>זמן תשלום בממוצע: כ-58 שניות.</a:t>
            </a:r>
          </a:p>
          <a:p>
            <a:r>
              <a:rPr lang="he-IL" sz="1800" dirty="0">
                <a:solidFill>
                  <a:schemeClr val="tx1"/>
                </a:solidFill>
                <a:latin typeface="BN Madregot" panose="02000000000000000000" pitchFamily="2" charset="-79"/>
                <a:cs typeface="BN Madregot" panose="02000000000000000000" pitchFamily="2" charset="-79"/>
              </a:rPr>
              <a:t>3. תווי קנייה - שיטה זו משלבת לרוב גם תשלום באשראי/מזומן על חלק מהקנייה ועל כן גורמת לעיכובים משמעותיים.</a:t>
            </a:r>
          </a:p>
          <a:p>
            <a:r>
              <a:rPr lang="he-IL" sz="1800" dirty="0">
                <a:solidFill>
                  <a:schemeClr val="tx1"/>
                </a:solidFill>
                <a:latin typeface="BN Madregot" panose="02000000000000000000" pitchFamily="2" charset="-79"/>
                <a:cs typeface="BN Madregot" panose="02000000000000000000" pitchFamily="2" charset="-79"/>
              </a:rPr>
              <a:t>זמן התשלום בתווי קנייה בשילוב עם מזומן ארך כדקה ו-42 שניות בממוצע. זמן התשלום בתווי קנייה בשילוב עם אשראי לקח בממוצע כ- 56 שניות.</a:t>
            </a:r>
          </a:p>
          <a:p>
            <a:r>
              <a:rPr lang="he-IL" sz="1800" dirty="0">
                <a:solidFill>
                  <a:schemeClr val="tx1"/>
                </a:solidFill>
                <a:latin typeface="BN Madregot" panose="02000000000000000000" pitchFamily="2" charset="-79"/>
                <a:cs typeface="BN Madregot" panose="02000000000000000000" pitchFamily="2" charset="-79"/>
              </a:rPr>
              <a:t>זמן תשלום בממוצע: כדקה ו-19 שניות.</a:t>
            </a:r>
          </a:p>
          <a:p>
            <a:r>
              <a:rPr lang="he-IL" sz="1800" dirty="0">
                <a:solidFill>
                  <a:schemeClr val="tx1"/>
                </a:solidFill>
                <a:latin typeface="BN Madregot" panose="02000000000000000000" pitchFamily="2" charset="-79"/>
                <a:cs typeface="BN Madregot" panose="02000000000000000000" pitchFamily="2" charset="-79"/>
              </a:rPr>
              <a:t>* </a:t>
            </a:r>
            <a:r>
              <a:rPr lang="he-IL" sz="1800" u="sng" dirty="0">
                <a:solidFill>
                  <a:schemeClr val="tx1"/>
                </a:solidFill>
                <a:latin typeface="BN Madregot" panose="02000000000000000000" pitchFamily="2" charset="-79"/>
                <a:cs typeface="BN Madregot" panose="02000000000000000000" pitchFamily="2" charset="-79"/>
              </a:rPr>
              <a:t>שקיות:</a:t>
            </a:r>
          </a:p>
          <a:p>
            <a:r>
              <a:rPr lang="he-IL" sz="1800" dirty="0">
                <a:solidFill>
                  <a:schemeClr val="tx1"/>
                </a:solidFill>
                <a:latin typeface="BN Madregot" panose="02000000000000000000" pitchFamily="2" charset="-79"/>
                <a:cs typeface="BN Madregot" panose="02000000000000000000" pitchFamily="2" charset="-79"/>
              </a:rPr>
              <a:t>שמנו לב כי לקוחות המגיעים עם שקיות רב פעמיות מהבית מקצרים את זמן ההמתנה בקופה מכיוון שאין על הקופאית להקליד את מספר השקיות שנלקחו, דבר שהאריך את זמן הקנייה בכ-7 שניות בממוצע.</a:t>
            </a:r>
          </a:p>
        </p:txBody>
      </p:sp>
    </p:spTree>
    <p:extLst>
      <p:ext uri="{BB962C8B-B14F-4D97-AF65-F5344CB8AC3E}">
        <p14:creationId xmlns:p14="http://schemas.microsoft.com/office/powerpoint/2010/main" val="2505492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6AA-896C-4139-A4A0-F7ECE47106B7}"/>
              </a:ext>
            </a:extLst>
          </p:cNvPr>
          <p:cNvSpPr>
            <a:spLocks noGrp="1"/>
          </p:cNvSpPr>
          <p:nvPr>
            <p:ph type="title"/>
          </p:nvPr>
        </p:nvSpPr>
        <p:spPr/>
        <p:txBody>
          <a:bodyPr>
            <a:normAutofit/>
          </a:bodyPr>
          <a:lstStyle/>
          <a:p>
            <a:pPr algn="r"/>
            <a:r>
              <a:rPr lang="he-IL" sz="4000" dirty="0">
                <a:latin typeface="BN Madregot" panose="02000000000000000000" pitchFamily="2" charset="-79"/>
                <a:cs typeface="BN Madregot" panose="02000000000000000000" pitchFamily="2" charset="-79"/>
              </a:rPr>
              <a:t>סקר</a:t>
            </a:r>
            <a:endParaRPr lang="he-IL" sz="4000" dirty="0"/>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C591387-494D-4203-BDD5-9D59657FEDD6}"/>
                  </a:ext>
                </a:extLst>
              </p:cNvPr>
              <p:cNvGraphicFramePr>
                <a:graphicFrameLocks noChangeAspect="1"/>
              </p:cNvGraphicFramePr>
              <p:nvPr>
                <p:extLst>
                  <p:ext uri="{D42A27DB-BD31-4B8C-83A1-F6EECF244321}">
                    <p14:modId xmlns:p14="http://schemas.microsoft.com/office/powerpoint/2010/main" val="2273673675"/>
                  </p:ext>
                </p:extLst>
              </p:nvPr>
            </p:nvGraphicFramePr>
            <p:xfrm>
              <a:off x="8048625" y="2228850"/>
              <a:ext cx="3048000" cy="1714500"/>
            </p:xfrm>
            <a:graphic>
              <a:graphicData uri="http://schemas.microsoft.com/office/powerpoint/2016/slidezoom">
                <pslz:sldZm>
                  <pslz:sldZmObj sldId="315" cId="2013469397">
                    <pslz:zmPr id="{612DB8DF-725D-494C-A62A-5928B092BCE4}"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3C591387-494D-4203-BDD5-9D59657FEDD6}"/>
                  </a:ext>
                </a:extLst>
              </p:cNvPr>
              <p:cNvPicPr>
                <a:picLocks noGrp="1" noRot="1" noChangeAspect="1" noMove="1" noResize="1" noEditPoints="1" noAdjustHandles="1" noChangeArrowheads="1" noChangeShapeType="1"/>
              </p:cNvPicPr>
              <p:nvPr/>
            </p:nvPicPr>
            <p:blipFill>
              <a:blip r:embed="rId4"/>
              <a:stretch>
                <a:fillRect/>
              </a:stretch>
            </p:blipFill>
            <p:spPr>
              <a:xfrm>
                <a:off x="8048625" y="22288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1972DA34-1397-41DA-BBD6-C43E81E40B34}"/>
                  </a:ext>
                </a:extLst>
              </p:cNvPr>
              <p:cNvGraphicFramePr>
                <a:graphicFrameLocks noChangeAspect="1"/>
              </p:cNvGraphicFramePr>
              <p:nvPr>
                <p:extLst>
                  <p:ext uri="{D42A27DB-BD31-4B8C-83A1-F6EECF244321}">
                    <p14:modId xmlns:p14="http://schemas.microsoft.com/office/powerpoint/2010/main" val="3720237354"/>
                  </p:ext>
                </p:extLst>
              </p:nvPr>
            </p:nvGraphicFramePr>
            <p:xfrm>
              <a:off x="4581525" y="2266950"/>
              <a:ext cx="3048000" cy="1714500"/>
            </p:xfrm>
            <a:graphic>
              <a:graphicData uri="http://schemas.microsoft.com/office/powerpoint/2016/slidezoom">
                <pslz:sldZm>
                  <pslz:sldZmObj sldId="317" cId="1897914870">
                    <pslz:zmPr id="{3925FDE2-F3ED-4C8A-8C44-351533668221}"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1972DA34-1397-41DA-BBD6-C43E81E40B34}"/>
                  </a:ext>
                </a:extLst>
              </p:cNvPr>
              <p:cNvPicPr>
                <a:picLocks noGrp="1" noRot="1" noChangeAspect="1" noMove="1" noResize="1" noEditPoints="1" noAdjustHandles="1" noChangeArrowheads="1" noChangeShapeType="1"/>
              </p:cNvPicPr>
              <p:nvPr/>
            </p:nvPicPr>
            <p:blipFill>
              <a:blip r:embed="rId7"/>
              <a:stretch>
                <a:fillRect/>
              </a:stretch>
            </p:blipFill>
            <p:spPr>
              <a:xfrm>
                <a:off x="4581525" y="22669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637ACFE-501F-40B1-A8C6-A53E773274F3}"/>
                  </a:ext>
                </a:extLst>
              </p:cNvPr>
              <p:cNvGraphicFramePr>
                <a:graphicFrameLocks noChangeAspect="1"/>
              </p:cNvGraphicFramePr>
              <p:nvPr>
                <p:extLst>
                  <p:ext uri="{D42A27DB-BD31-4B8C-83A1-F6EECF244321}">
                    <p14:modId xmlns:p14="http://schemas.microsoft.com/office/powerpoint/2010/main" val="3900690414"/>
                  </p:ext>
                </p:extLst>
              </p:nvPr>
            </p:nvGraphicFramePr>
            <p:xfrm>
              <a:off x="1209675" y="2276475"/>
              <a:ext cx="3048000" cy="1714500"/>
            </p:xfrm>
            <a:graphic>
              <a:graphicData uri="http://schemas.microsoft.com/office/powerpoint/2016/slidezoom">
                <pslz:sldZm>
                  <pslz:sldZmObj sldId="318" cId="1234565544">
                    <pslz:zmPr id="{96C6E874-4C8A-439D-AFDE-082833FA70D9}"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Slide Zoom 7">
                <a:hlinkClick r:id="rId9" action="ppaction://hlinksldjump"/>
                <a:extLst>
                  <a:ext uri="{FF2B5EF4-FFF2-40B4-BE49-F238E27FC236}">
                    <a16:creationId xmlns:a16="http://schemas.microsoft.com/office/drawing/2014/main" id="{4637ACFE-501F-40B1-A8C6-A53E773274F3}"/>
                  </a:ext>
                </a:extLst>
              </p:cNvPr>
              <p:cNvPicPr>
                <a:picLocks noGrp="1" noRot="1" noChangeAspect="1" noMove="1" noResize="1" noEditPoints="1" noAdjustHandles="1" noChangeArrowheads="1" noChangeShapeType="1"/>
              </p:cNvPicPr>
              <p:nvPr/>
            </p:nvPicPr>
            <p:blipFill>
              <a:blip r:embed="rId10"/>
              <a:stretch>
                <a:fillRect/>
              </a:stretch>
            </p:blipFill>
            <p:spPr>
              <a:xfrm>
                <a:off x="1209675" y="2276475"/>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84BA019-3F25-433C-93F1-4A2AA82543AA}"/>
                  </a:ext>
                </a:extLst>
              </p:cNvPr>
              <p:cNvGraphicFramePr>
                <a:graphicFrameLocks noChangeAspect="1"/>
              </p:cNvGraphicFramePr>
              <p:nvPr>
                <p:extLst>
                  <p:ext uri="{D42A27DB-BD31-4B8C-83A1-F6EECF244321}">
                    <p14:modId xmlns:p14="http://schemas.microsoft.com/office/powerpoint/2010/main" val="1786344080"/>
                  </p:ext>
                </p:extLst>
              </p:nvPr>
            </p:nvGraphicFramePr>
            <p:xfrm>
              <a:off x="8048625" y="4286250"/>
              <a:ext cx="3048000" cy="1714500"/>
            </p:xfrm>
            <a:graphic>
              <a:graphicData uri="http://schemas.microsoft.com/office/powerpoint/2016/slidezoom">
                <pslz:sldZm>
                  <pslz:sldZmObj sldId="319" cId="1981985569">
                    <pslz:zmPr id="{BC098B5C-6D1A-42CE-826E-91B255F6B10A}"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484BA019-3F25-433C-93F1-4A2AA82543AA}"/>
                  </a:ext>
                </a:extLst>
              </p:cNvPr>
              <p:cNvPicPr>
                <a:picLocks noGrp="1" noRot="1" noChangeAspect="1" noMove="1" noResize="1" noEditPoints="1" noAdjustHandles="1" noChangeArrowheads="1" noChangeShapeType="1"/>
              </p:cNvPicPr>
              <p:nvPr/>
            </p:nvPicPr>
            <p:blipFill>
              <a:blip r:embed="rId13"/>
              <a:stretch>
                <a:fillRect/>
              </a:stretch>
            </p:blipFill>
            <p:spPr>
              <a:xfrm>
                <a:off x="8048625" y="42862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3926C7C3-C896-49E8-8831-7DAED3E1503B}"/>
                  </a:ext>
                </a:extLst>
              </p:cNvPr>
              <p:cNvGraphicFramePr>
                <a:graphicFrameLocks noChangeAspect="1"/>
              </p:cNvGraphicFramePr>
              <p:nvPr>
                <p:extLst>
                  <p:ext uri="{D42A27DB-BD31-4B8C-83A1-F6EECF244321}">
                    <p14:modId xmlns:p14="http://schemas.microsoft.com/office/powerpoint/2010/main" val="4228898518"/>
                  </p:ext>
                </p:extLst>
              </p:nvPr>
            </p:nvGraphicFramePr>
            <p:xfrm>
              <a:off x="4581525" y="4286250"/>
              <a:ext cx="3048000" cy="1714500"/>
            </p:xfrm>
            <a:graphic>
              <a:graphicData uri="http://schemas.microsoft.com/office/powerpoint/2016/slidezoom">
                <pslz:sldZm>
                  <pslz:sldZmObj sldId="320" cId="2997901973">
                    <pslz:zmPr id="{16394A9D-022E-4F94-BE95-EC364764A586}"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3" name="Slide Zoom 12">
                <a:hlinkClick r:id="rId15" action="ppaction://hlinksldjump"/>
                <a:extLst>
                  <a:ext uri="{FF2B5EF4-FFF2-40B4-BE49-F238E27FC236}">
                    <a16:creationId xmlns:a16="http://schemas.microsoft.com/office/drawing/2014/main" id="{3926C7C3-C896-49E8-8831-7DAED3E1503B}"/>
                  </a:ext>
                </a:extLst>
              </p:cNvPr>
              <p:cNvPicPr>
                <a:picLocks noGrp="1" noRot="1" noChangeAspect="1" noMove="1" noResize="1" noEditPoints="1" noAdjustHandles="1" noChangeArrowheads="1" noChangeShapeType="1"/>
              </p:cNvPicPr>
              <p:nvPr/>
            </p:nvPicPr>
            <p:blipFill>
              <a:blip r:embed="rId16"/>
              <a:stretch>
                <a:fillRect/>
              </a:stretch>
            </p:blipFill>
            <p:spPr>
              <a:xfrm>
                <a:off x="4581525" y="42862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D34373FD-2DE3-4BC9-B618-0351C26A5F14}"/>
                  </a:ext>
                </a:extLst>
              </p:cNvPr>
              <p:cNvGraphicFramePr>
                <a:graphicFrameLocks noChangeAspect="1"/>
              </p:cNvGraphicFramePr>
              <p:nvPr>
                <p:extLst>
                  <p:ext uri="{D42A27DB-BD31-4B8C-83A1-F6EECF244321}">
                    <p14:modId xmlns:p14="http://schemas.microsoft.com/office/powerpoint/2010/main" val="1304368713"/>
                  </p:ext>
                </p:extLst>
              </p:nvPr>
            </p:nvGraphicFramePr>
            <p:xfrm>
              <a:off x="1209675" y="4286250"/>
              <a:ext cx="3048000" cy="1714500"/>
            </p:xfrm>
            <a:graphic>
              <a:graphicData uri="http://schemas.microsoft.com/office/powerpoint/2016/slidezoom">
                <pslz:sldZm>
                  <pslz:sldZmObj sldId="321" cId="3521413734">
                    <pslz:zmPr id="{140A1EBA-F454-44C4-AB03-5AAB63A4CEB0}"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5" name="Slide Zoom 14">
                <a:hlinkClick r:id="rId18" action="ppaction://hlinksldjump"/>
                <a:extLst>
                  <a:ext uri="{FF2B5EF4-FFF2-40B4-BE49-F238E27FC236}">
                    <a16:creationId xmlns:a16="http://schemas.microsoft.com/office/drawing/2014/main" id="{D34373FD-2DE3-4BC9-B618-0351C26A5F14}"/>
                  </a:ext>
                </a:extLst>
              </p:cNvPr>
              <p:cNvPicPr>
                <a:picLocks noGrp="1" noRot="1" noChangeAspect="1" noMove="1" noResize="1" noEditPoints="1" noAdjustHandles="1" noChangeArrowheads="1" noChangeShapeType="1"/>
              </p:cNvPicPr>
              <p:nvPr/>
            </p:nvPicPr>
            <p:blipFill>
              <a:blip r:embed="rId19"/>
              <a:stretch>
                <a:fillRect/>
              </a:stretch>
            </p:blipFill>
            <p:spPr>
              <a:xfrm>
                <a:off x="1209675" y="42862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60140439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{B1D457A6-ECA2-4919-BEED-8E3DCCB495B7}tf11437505_win32</Template>
  <TotalTime>3582</TotalTime>
  <Words>1521</Words>
  <Application>Microsoft Office PowerPoint</Application>
  <PresentationFormat>Widescreen</PresentationFormat>
  <Paragraphs>100</Paragraphs>
  <Slides>24</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Aharoni</vt:lpstr>
      <vt:lpstr>Assistant SemiBold</vt:lpstr>
      <vt:lpstr>BN Madregot</vt:lpstr>
      <vt:lpstr>BN Varda</vt:lpstr>
      <vt:lpstr>BN Zika</vt:lpstr>
      <vt:lpstr>Calibri</vt:lpstr>
      <vt:lpstr>Georgia Pro Cond Light</vt:lpstr>
      <vt:lpstr>Speak Pro</vt:lpstr>
      <vt:lpstr>RetrospectVTI</vt:lpstr>
      <vt:lpstr>אופטימיזציה של תורים בסופר</vt:lpstr>
      <vt:lpstr>השלבים המרכזיים בעבודה על הפרויקט</vt:lpstr>
      <vt:lpstr>הרעיון</vt:lpstr>
      <vt:lpstr>איסוף נתונים</vt:lpstr>
      <vt:lpstr>תצפית בסופר</vt:lpstr>
      <vt:lpstr>תצפית בסופר</vt:lpstr>
      <vt:lpstr>תצפית בסופר</vt:lpstr>
      <vt:lpstr>תצפית בסופר</vt:lpstr>
      <vt:lpstr>סקר</vt:lpstr>
      <vt:lpstr>האם השיטה הקיימת לניהול תורים בסופרים היא לשביעות רצונך? </vt:lpstr>
      <vt:lpstr>האם לדעתך יש צורך במערכת שתעזור בניהול התורים בסופר? </vt:lpstr>
      <vt:lpstr>באיזו פלטפורמה היית משתמש כדי לייעל את זמן ההמתנה שלך בסופר? (ניתן לסמן מספר תשובות)</vt:lpstr>
      <vt:lpstr>האם היית מוכן לתעד את הקנייה שלך בסופר בזמן אמת על מנת לחסוך זמני המתנה בתור?</vt:lpstr>
      <vt:lpstr>האם היית סומך על מערכת שבחרה לך קופה מסוימת והולך לקופה שנבחרה, או שהיית מעדיף ללכת לקופה שנראית פנויה יותר בעינייך?</vt:lpstr>
      <vt:lpstr>האם יש חשיבות בעינייך לסדר המוצרים בסופר?</vt:lpstr>
      <vt:lpstr>מסקנות מהסקר</vt:lpstr>
      <vt:lpstr>הביצוע</vt:lpstr>
      <vt:lpstr>הביצוע</vt:lpstr>
      <vt:lpstr>דוגמת הרצה</vt:lpstr>
      <vt:lpstr>דוגמת הרצה</vt:lpstr>
      <vt:lpstr>דוגמת הרצה</vt:lpstr>
      <vt:lpstr>דוגמת הרצה</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אופטימיזציה של תורים בסופר</dc:title>
  <dc:creator>kimono4@gmail.com</dc:creator>
  <cp:lastModifiedBy>kimono4@gmail.com</cp:lastModifiedBy>
  <cp:revision>126</cp:revision>
  <dcterms:created xsi:type="dcterms:W3CDTF">2021-06-03T13:38:14Z</dcterms:created>
  <dcterms:modified xsi:type="dcterms:W3CDTF">2021-06-14T08:42:15Z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